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597" r:id="rId3"/>
    <p:sldId id="596" r:id="rId4"/>
    <p:sldId id="555" r:id="rId5"/>
    <p:sldId id="505" r:id="rId6"/>
    <p:sldId id="293" r:id="rId7"/>
    <p:sldId id="551" r:id="rId8"/>
    <p:sldId id="554" r:id="rId9"/>
    <p:sldId id="557" r:id="rId10"/>
    <p:sldId id="600" r:id="rId11"/>
    <p:sldId id="574" r:id="rId12"/>
    <p:sldId id="575" r:id="rId13"/>
    <p:sldId id="578" r:id="rId14"/>
    <p:sldId id="590" r:id="rId15"/>
    <p:sldId id="591" r:id="rId16"/>
    <p:sldId id="593" r:id="rId17"/>
    <p:sldId id="594" r:id="rId18"/>
    <p:sldId id="558" r:id="rId19"/>
    <p:sldId id="598" r:id="rId20"/>
    <p:sldId id="595" r:id="rId21"/>
    <p:sldId id="550" r:id="rId22"/>
    <p:sldId id="523" r:id="rId23"/>
    <p:sldId id="599" r:id="rId24"/>
    <p:sldId id="353" r:id="rId25"/>
    <p:sldId id="354" r:id="rId26"/>
    <p:sldId id="54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3570" autoAdjust="0"/>
  </p:normalViewPr>
  <p:slideViewPr>
    <p:cSldViewPr>
      <p:cViewPr varScale="1">
        <p:scale>
          <a:sx n="82" d="100"/>
          <a:sy n="82" d="100"/>
        </p:scale>
        <p:origin x="1758" y="84"/>
      </p:cViewPr>
      <p:guideLst>
        <p:guide orient="horz" pos="2160"/>
        <p:guide pos="2880"/>
      </p:guideLst>
    </p:cSldViewPr>
  </p:slideViewPr>
  <p:outlineViewPr>
    <p:cViewPr>
      <p:scale>
        <a:sx n="33" d="100"/>
        <a:sy n="33" d="100"/>
      </p:scale>
      <p:origin x="0" y="25500"/>
    </p:cViewPr>
  </p:outlineViewPr>
  <p:notesTextViewPr>
    <p:cViewPr>
      <p:scale>
        <a:sx n="200" d="100"/>
        <a:sy n="200" d="100"/>
      </p:scale>
      <p:origin x="0" y="0"/>
    </p:cViewPr>
  </p:notesTextViewPr>
  <p:sorterViewPr>
    <p:cViewPr>
      <p:scale>
        <a:sx n="83" d="100"/>
        <a:sy n="83" d="100"/>
      </p:scale>
      <p:origin x="0" y="4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019DEE-1388-44F8-B7FA-E2E3B8AB139D}" type="datetimeFigureOut">
              <a:rPr lang="en-GB" smtClean="0"/>
              <a:t>26/11/2016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5C3495-BAF8-427D-9739-94560456FAA7}" type="slidenum">
              <a:rPr lang="en-GB" smtClean="0"/>
              <a:t>‹#›</a:t>
            </a:fld>
            <a:endParaRPr lang="en-GB"/>
          </a:p>
        </p:txBody>
      </p:sp>
    </p:spTree>
    <p:extLst>
      <p:ext uri="{BB962C8B-B14F-4D97-AF65-F5344CB8AC3E}">
        <p14:creationId xmlns:p14="http://schemas.microsoft.com/office/powerpoint/2010/main" val="2929217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0E96C-1D4E-4E38-A6F4-4998A8E33098}" type="datetimeFigureOut">
              <a:rPr lang="en-GB" smtClean="0"/>
              <a:t>26/11/2016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640561-D313-4631-8201-103CB4E934A0}" type="slidenum">
              <a:rPr lang="en-GB" smtClean="0"/>
              <a:t>‹#›</a:t>
            </a:fld>
            <a:endParaRPr lang="en-GB"/>
          </a:p>
        </p:txBody>
      </p:sp>
    </p:spTree>
    <p:extLst>
      <p:ext uri="{BB962C8B-B14F-4D97-AF65-F5344CB8AC3E}">
        <p14:creationId xmlns:p14="http://schemas.microsoft.com/office/powerpoint/2010/main" val="196227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smtClean="0"/>
              <a:t>  </a:t>
            </a:r>
            <a:r>
              <a:rPr lang="en-GB" sz="1000" smtClean="0"/>
              <a:t> </a:t>
            </a:r>
            <a:endParaRPr lang="en-GB" sz="1000" dirty="0"/>
          </a:p>
        </p:txBody>
      </p:sp>
      <p:sp>
        <p:nvSpPr>
          <p:cNvPr id="4" name="Slide Number Placeholder 3"/>
          <p:cNvSpPr>
            <a:spLocks noGrp="1"/>
          </p:cNvSpPr>
          <p:nvPr>
            <p:ph type="sldNum" sz="quarter" idx="10"/>
          </p:nvPr>
        </p:nvSpPr>
        <p:spPr/>
        <p:txBody>
          <a:bodyPr/>
          <a:lstStyle/>
          <a:p>
            <a:fld id="{A5640561-D313-4631-8201-103CB4E934A0}" type="slidenum">
              <a:rPr lang="en-GB" smtClean="0"/>
              <a:t>1</a:t>
            </a:fld>
            <a:endParaRPr lang="en-GB"/>
          </a:p>
        </p:txBody>
      </p:sp>
    </p:spTree>
    <p:extLst>
      <p:ext uri="{BB962C8B-B14F-4D97-AF65-F5344CB8AC3E}">
        <p14:creationId xmlns:p14="http://schemas.microsoft.com/office/powerpoint/2010/main" val="342252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equation relates to Fermat’s last</a:t>
            </a:r>
            <a:r>
              <a:rPr lang="en-GB" baseline="0" dirty="0" smtClean="0"/>
              <a:t> theorem, perhaps the most notorious problem in the history of mathematics.</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10</a:t>
            </a:fld>
            <a:endParaRPr lang="en-GB"/>
          </a:p>
        </p:txBody>
      </p:sp>
    </p:spTree>
    <p:extLst>
      <p:ext uri="{BB962C8B-B14F-4D97-AF65-F5344CB8AC3E}">
        <p14:creationId xmlns:p14="http://schemas.microsoft.com/office/powerpoint/2010/main" val="287859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b="1">
                <a:solidFill>
                  <a:schemeClr val="tx1"/>
                </a:solidFill>
                <a:latin typeface="Courier New" pitchFamily="49" charset="0"/>
              </a:defRPr>
            </a:lvl1pPr>
            <a:lvl2pPr marL="719993" indent="-276920" eaLnBrk="0" hangingPunct="0">
              <a:defRPr sz="3700" b="1">
                <a:solidFill>
                  <a:schemeClr val="tx1"/>
                </a:solidFill>
                <a:latin typeface="Courier New" pitchFamily="49" charset="0"/>
              </a:defRPr>
            </a:lvl2pPr>
            <a:lvl3pPr marL="1107681" indent="-221536" eaLnBrk="0" hangingPunct="0">
              <a:defRPr sz="3700" b="1">
                <a:solidFill>
                  <a:schemeClr val="tx1"/>
                </a:solidFill>
                <a:latin typeface="Courier New" pitchFamily="49" charset="0"/>
              </a:defRPr>
            </a:lvl3pPr>
            <a:lvl4pPr marL="1550754" indent="-221536" eaLnBrk="0" hangingPunct="0">
              <a:defRPr sz="3700" b="1">
                <a:solidFill>
                  <a:schemeClr val="tx1"/>
                </a:solidFill>
                <a:latin typeface="Courier New" pitchFamily="49" charset="0"/>
              </a:defRPr>
            </a:lvl4pPr>
            <a:lvl5pPr marL="1993826" indent="-221536" eaLnBrk="0" hangingPunct="0">
              <a:defRPr sz="3700" b="1">
                <a:solidFill>
                  <a:schemeClr val="tx1"/>
                </a:solidFill>
                <a:latin typeface="Courier New" pitchFamily="49" charset="0"/>
              </a:defRPr>
            </a:lvl5pPr>
            <a:lvl6pPr marL="2436899" indent="-221536" algn="ctr" eaLnBrk="0" fontAlgn="base" hangingPunct="0">
              <a:spcBef>
                <a:spcPct val="20000"/>
              </a:spcBef>
              <a:spcAft>
                <a:spcPct val="0"/>
              </a:spcAft>
              <a:defRPr sz="3700" b="1">
                <a:solidFill>
                  <a:schemeClr val="tx1"/>
                </a:solidFill>
                <a:latin typeface="Courier New" pitchFamily="49" charset="0"/>
              </a:defRPr>
            </a:lvl6pPr>
            <a:lvl7pPr marL="2879971" indent="-221536" algn="ctr" eaLnBrk="0" fontAlgn="base" hangingPunct="0">
              <a:spcBef>
                <a:spcPct val="20000"/>
              </a:spcBef>
              <a:spcAft>
                <a:spcPct val="0"/>
              </a:spcAft>
              <a:defRPr sz="3700" b="1">
                <a:solidFill>
                  <a:schemeClr val="tx1"/>
                </a:solidFill>
                <a:latin typeface="Courier New" pitchFamily="49" charset="0"/>
              </a:defRPr>
            </a:lvl7pPr>
            <a:lvl8pPr marL="3323044" indent="-221536" algn="ctr" eaLnBrk="0" fontAlgn="base" hangingPunct="0">
              <a:spcBef>
                <a:spcPct val="20000"/>
              </a:spcBef>
              <a:spcAft>
                <a:spcPct val="0"/>
              </a:spcAft>
              <a:defRPr sz="3700" b="1">
                <a:solidFill>
                  <a:schemeClr val="tx1"/>
                </a:solidFill>
                <a:latin typeface="Courier New" pitchFamily="49" charset="0"/>
              </a:defRPr>
            </a:lvl8pPr>
            <a:lvl9pPr marL="3766116" indent="-221536" algn="ctr" eaLnBrk="0" fontAlgn="base" hangingPunct="0">
              <a:spcBef>
                <a:spcPct val="20000"/>
              </a:spcBef>
              <a:spcAft>
                <a:spcPct val="0"/>
              </a:spcAft>
              <a:defRPr sz="3700" b="1">
                <a:solidFill>
                  <a:schemeClr val="tx1"/>
                </a:solidFill>
                <a:latin typeface="Courier New" pitchFamily="49" charset="0"/>
              </a:defRPr>
            </a:lvl9pPr>
          </a:lstStyle>
          <a:p>
            <a:pPr eaLnBrk="1" hangingPunct="1"/>
            <a:fld id="{73E003E4-AB64-45C6-B795-C8632BF5B75A}" type="slidenum">
              <a:rPr lang="en-GB" sz="1200" b="0">
                <a:latin typeface="Arial" charset="0"/>
              </a:rPr>
              <a:pPr eaLnBrk="1" hangingPunct="1"/>
              <a:t>11</a:t>
            </a:fld>
            <a:endParaRPr lang="en-GB" sz="1200" b="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Whereas Pythagoras’ equation has an infinite</a:t>
            </a:r>
            <a:r>
              <a:rPr lang="en-US" baseline="0" dirty="0" smtClean="0"/>
              <a:t> number of solutions (e.g., x=3, y=4, z=5 or x=5, y=12, z=13), Fermat claimed that his set of equations (n&gt;2) has no solutions. Moreover, he said that he could prove it. </a:t>
            </a:r>
          </a:p>
          <a:p>
            <a:pPr eaLnBrk="1" hangingPunct="1"/>
            <a:endParaRPr lang="en-US" baseline="0" dirty="0" smtClean="0"/>
          </a:p>
          <a:p>
            <a:pPr eaLnBrk="1" hangingPunct="1"/>
            <a:r>
              <a:rPr lang="en-US" baseline="0" dirty="0" smtClean="0"/>
              <a:t>In the margin of a book he wrote in Latin: “I have a truly marvelous proof, which this margin is too narrow to contain.” Because he did not write down the actual proof, mathematicians spent centuries trying to rediscover the proof. In the 1990s, Professor Andrew Wiles found a proof and showed that Fermat was correct, </a:t>
            </a:r>
          </a:p>
          <a:p>
            <a:pPr eaLnBrk="1" hangingPunct="1"/>
            <a:r>
              <a:rPr lang="en-US" baseline="0" dirty="0" smtClean="0"/>
              <a:t>i.e., Fermat’s equations DO NOT HAVE ANY WHOLE NUMBER NON-TRIVIAL SOLUTIONS! But look again at Homer’s blackboard…</a:t>
            </a:r>
            <a:endParaRPr lang="en-US" dirty="0" smtClean="0"/>
          </a:p>
        </p:txBody>
      </p:sp>
    </p:spTree>
    <p:extLst>
      <p:ext uri="{BB962C8B-B14F-4D97-AF65-F5344CB8AC3E}">
        <p14:creationId xmlns:p14="http://schemas.microsoft.com/office/powerpoint/2010/main" val="181030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line offers</a:t>
            </a:r>
            <a:r>
              <a:rPr lang="en-GB" baseline="0" dirty="0" smtClean="0"/>
              <a:t> numbers that fit a Fermat-type equation!!!!!!!!! This should not exist. Who is right? Homer Simpson or the entire mathematical community? </a:t>
            </a:r>
          </a:p>
          <a:p>
            <a:endParaRPr lang="en-GB" baseline="0" dirty="0" smtClean="0"/>
          </a:p>
          <a:p>
            <a:r>
              <a:rPr lang="en-GB" baseline="0" dirty="0" smtClean="0"/>
              <a:t>If you check Homer’s numbers on an ordinary calculator, the equation works…… but that is only because your calculator display is limited to roughly 10 significant places.</a:t>
            </a:r>
          </a:p>
          <a:p>
            <a:r>
              <a:rPr lang="en-GB" baseline="0" dirty="0" smtClean="0"/>
              <a:t>Homer’s solutions is known as a near-miss solution, which means it is only very slightly inaccurate, and the error is so small that most calculators will not show a discrepancy. But the error becomes obvious on a calculator that can show more digits or a computer with a proper display – as you will see on the next slide.</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87859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With more accuracy, we can see that Homer’s solution is merely a rounding down of the genuine solution, which is indeed a near-miss solution.</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7859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Fermat</a:t>
            </a:r>
            <a:r>
              <a:rPr lang="en-GB" baseline="0" dirty="0" smtClean="0"/>
              <a:t> near-miss solution appears in this episode, Treehouse of Horror VI. This episode has three stories, and slide is from the story Homer</a:t>
            </a:r>
            <a:r>
              <a:rPr lang="en-GB" baseline="30000" dirty="0" smtClean="0"/>
              <a:t>3</a:t>
            </a:r>
            <a:r>
              <a:rPr lang="en-GB" baseline="0" dirty="0" smtClean="0"/>
              <a:t>, where Homer is dragged into a higher dimensional landscape.</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14</a:t>
            </a:fld>
            <a:endParaRPr lang="en-GB"/>
          </a:p>
        </p:txBody>
      </p:sp>
    </p:spTree>
    <p:extLst>
      <p:ext uri="{BB962C8B-B14F-4D97-AF65-F5344CB8AC3E}">
        <p14:creationId xmlns:p14="http://schemas.microsoft.com/office/powerpoint/2010/main" val="2878597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 can see the Fermat</a:t>
            </a:r>
            <a:r>
              <a:rPr lang="en-GB" baseline="0" dirty="0" smtClean="0"/>
              <a:t> near-miss</a:t>
            </a:r>
            <a:r>
              <a:rPr lang="en-GB" dirty="0" smtClean="0"/>
              <a:t> solution behind Homer,</a:t>
            </a:r>
            <a:r>
              <a:rPr lang="en-GB" baseline="0" dirty="0" smtClean="0"/>
              <a:t> flying through the special 3-D landscape. It is relatively easy to show that this is a false solution – notice that the left side of the equation must be odd, because it has an odd component and an even component, whereas the right side of the equation must be even – therefore the equation cannot balance.</a:t>
            </a:r>
            <a:endParaRPr lang="en-GB" dirty="0" smtClean="0"/>
          </a:p>
          <a:p>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15</a:t>
            </a:fld>
            <a:endParaRPr lang="en-GB"/>
          </a:p>
        </p:txBody>
      </p:sp>
    </p:spTree>
    <p:extLst>
      <p:ext uri="{BB962C8B-B14F-4D97-AF65-F5344CB8AC3E}">
        <p14:creationId xmlns:p14="http://schemas.microsoft.com/office/powerpoint/2010/main" val="287859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the way, this same episode contains</a:t>
            </a:r>
            <a:r>
              <a:rPr lang="en-GB" baseline="0" dirty="0" smtClean="0"/>
              <a:t> a reference to the Euler identity (over Homer’s left shoulder) and the so-called P v NP conjecture (over Homer’s right shoulder), which has a $1 million prize for whoever can prove it. This episode contains many other mathematical cameos.</a:t>
            </a:r>
          </a:p>
          <a:p>
            <a:r>
              <a:rPr lang="en-GB" baseline="0" dirty="0" smtClean="0"/>
              <a:t>You can find more about P v NP at http://newsoffice.mit.edu/2009/explainer-pnp </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16</a:t>
            </a:fld>
            <a:endParaRPr lang="en-GB"/>
          </a:p>
        </p:txBody>
      </p:sp>
    </p:spTree>
    <p:extLst>
      <p:ext uri="{BB962C8B-B14F-4D97-AF65-F5344CB8AC3E}">
        <p14:creationId xmlns:p14="http://schemas.microsoft.com/office/powerpoint/2010/main" val="287859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17</a:t>
            </a:fld>
            <a:endParaRPr lang="en-GB"/>
          </a:p>
        </p:txBody>
      </p:sp>
    </p:spTree>
    <p:extLst>
      <p:ext uri="{BB962C8B-B14F-4D97-AF65-F5344CB8AC3E}">
        <p14:creationId xmlns:p14="http://schemas.microsoft.com/office/powerpoint/2010/main" val="1076612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18</a:t>
            </a:fld>
            <a:endParaRPr lang="en-GB"/>
          </a:p>
        </p:txBody>
      </p:sp>
    </p:spTree>
    <p:extLst>
      <p:ext uri="{BB962C8B-B14F-4D97-AF65-F5344CB8AC3E}">
        <p14:creationId xmlns:p14="http://schemas.microsoft.com/office/powerpoint/2010/main" val="1272308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effectLst/>
                <a:latin typeface="+mn-lt"/>
                <a:ea typeface="+mn-ea"/>
                <a:cs typeface="+mn-cs"/>
              </a:rPr>
              <a:t>END</a:t>
            </a:r>
            <a:r>
              <a:rPr lang="en-GB" sz="1000" kern="1200" baseline="0" dirty="0" smtClean="0">
                <a:solidFill>
                  <a:schemeClr val="tx1"/>
                </a:solidFill>
                <a:effectLst/>
                <a:latin typeface="+mn-lt"/>
                <a:ea typeface="+mn-ea"/>
                <a:cs typeface="+mn-cs"/>
              </a:rPr>
              <a:t> OF THIS SECTION</a:t>
            </a:r>
            <a:endParaRPr lang="en-GB" sz="1000" dirty="0"/>
          </a:p>
        </p:txBody>
      </p:sp>
      <p:sp>
        <p:nvSpPr>
          <p:cNvPr id="4" name="Slide Number Placeholder 3"/>
          <p:cNvSpPr>
            <a:spLocks noGrp="1"/>
          </p:cNvSpPr>
          <p:nvPr>
            <p:ph type="sldNum" sz="quarter" idx="10"/>
          </p:nvPr>
        </p:nvSpPr>
        <p:spPr/>
        <p:txBody>
          <a:bodyPr/>
          <a:lstStyle/>
          <a:p>
            <a:fld id="{A5640561-D313-4631-8201-103CB4E934A0}" type="slidenum">
              <a:rPr lang="en-GB" smtClean="0"/>
              <a:t>19</a:t>
            </a:fld>
            <a:endParaRPr lang="en-GB"/>
          </a:p>
        </p:txBody>
      </p:sp>
    </p:spTree>
    <p:extLst>
      <p:ext uri="{BB962C8B-B14F-4D97-AF65-F5344CB8AC3E}">
        <p14:creationId xmlns:p14="http://schemas.microsoft.com/office/powerpoint/2010/main" val="342252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A5640561-D313-4631-8201-103CB4E934A0}" type="slidenum">
              <a:rPr lang="en-GB" smtClean="0"/>
              <a:t>2</a:t>
            </a:fld>
            <a:endParaRPr lang="en-GB"/>
          </a:p>
        </p:txBody>
      </p:sp>
    </p:spTree>
    <p:extLst>
      <p:ext uri="{BB962C8B-B14F-4D97-AF65-F5344CB8AC3E}">
        <p14:creationId xmlns:p14="http://schemas.microsoft.com/office/powerpoint/2010/main" val="3422527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(3) of mathematics</a:t>
            </a:r>
            <a:r>
              <a:rPr lang="en-GB" baseline="0" dirty="0" smtClean="0"/>
              <a:t> hidden in </a:t>
            </a:r>
            <a:r>
              <a:rPr lang="en-GB" i="1" baseline="0" dirty="0" smtClean="0"/>
              <a:t>The Simpsons</a:t>
            </a:r>
            <a:r>
              <a:rPr lang="en-GB" i="0" baseline="0" dirty="0" smtClean="0"/>
              <a:t>. </a:t>
            </a:r>
          </a:p>
          <a:p>
            <a:endParaRPr lang="en-GB" i="0" baseline="0" dirty="0" smtClean="0"/>
          </a:p>
        </p:txBody>
      </p:sp>
      <p:sp>
        <p:nvSpPr>
          <p:cNvPr id="4" name="Slide Number Placeholder 3"/>
          <p:cNvSpPr>
            <a:spLocks noGrp="1"/>
          </p:cNvSpPr>
          <p:nvPr>
            <p:ph type="sldNum" sz="quarter" idx="10"/>
          </p:nvPr>
        </p:nvSpPr>
        <p:spPr/>
        <p:txBody>
          <a:bodyPr/>
          <a:lstStyle/>
          <a:p>
            <a:fld id="{A5640561-D313-4631-8201-103CB4E934A0}"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62347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answer to the question on the slide is that the three numbers are mathematically very significant. Let’s take them one by one.</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623471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8,191 is a </a:t>
            </a:r>
            <a:r>
              <a:rPr lang="en-GB" dirty="0" err="1" smtClean="0"/>
              <a:t>Mersenne</a:t>
            </a:r>
            <a:r>
              <a:rPr lang="en-GB" dirty="0" smtClean="0"/>
              <a:t> prime.</a:t>
            </a:r>
          </a:p>
          <a:p>
            <a:endParaRPr lang="en-GB" dirty="0" smtClean="0"/>
          </a:p>
          <a:p>
            <a:r>
              <a:rPr lang="en-GB" dirty="0" err="1" smtClean="0"/>
              <a:t>Mersenne</a:t>
            </a:r>
            <a:r>
              <a:rPr lang="en-GB" baseline="0" dirty="0" smtClean="0"/>
              <a:t> numbers have the form shown on the slide, where </a:t>
            </a:r>
            <a:r>
              <a:rPr lang="en-GB" i="1" baseline="0" dirty="0" smtClean="0"/>
              <a:t>p</a:t>
            </a:r>
            <a:r>
              <a:rPr lang="en-GB" baseline="0" dirty="0" smtClean="0"/>
              <a:t> is a prime number. Not all </a:t>
            </a:r>
            <a:r>
              <a:rPr lang="en-GB" baseline="0" dirty="0" err="1" smtClean="0"/>
              <a:t>Mersenne</a:t>
            </a:r>
            <a:r>
              <a:rPr lang="en-GB" baseline="0" dirty="0" smtClean="0"/>
              <a:t> numbers are primes, but those that are prime have the label “</a:t>
            </a:r>
            <a:r>
              <a:rPr lang="en-GB" baseline="0" dirty="0" err="1" smtClean="0"/>
              <a:t>Mersenne</a:t>
            </a:r>
            <a:r>
              <a:rPr lang="en-GB" baseline="0" dirty="0" smtClean="0"/>
              <a:t> prime”.</a:t>
            </a:r>
          </a:p>
          <a:p>
            <a:endParaRPr lang="en-GB" baseline="0" dirty="0" smtClean="0"/>
          </a:p>
          <a:p>
            <a:r>
              <a:rPr lang="en-GB" baseline="0" dirty="0" smtClean="0"/>
              <a:t>Students can experiment with different values for </a:t>
            </a:r>
            <a:r>
              <a:rPr lang="en-GB" i="1" baseline="0" dirty="0" smtClean="0"/>
              <a:t>p</a:t>
            </a:r>
            <a:r>
              <a:rPr lang="en-GB" baseline="0" dirty="0" smtClean="0"/>
              <a:t> to calculate the resulting </a:t>
            </a:r>
            <a:r>
              <a:rPr lang="en-GB" baseline="0" dirty="0" err="1" smtClean="0"/>
              <a:t>Mersenne</a:t>
            </a:r>
            <a:r>
              <a:rPr lang="en-GB" baseline="0" dirty="0" smtClean="0"/>
              <a:t> number, and then determine whether or not it is also a </a:t>
            </a:r>
            <a:r>
              <a:rPr lang="en-GB" baseline="0" dirty="0" err="1" smtClean="0"/>
              <a:t>Mersenne</a:t>
            </a:r>
            <a:r>
              <a:rPr lang="en-GB" baseline="0" dirty="0" smtClean="0"/>
              <a:t> prime.</a:t>
            </a:r>
          </a:p>
          <a:p>
            <a:endParaRPr lang="en-GB" baseline="0" dirty="0" smtClean="0"/>
          </a:p>
          <a:p>
            <a:r>
              <a:rPr lang="en-GB" baseline="0" dirty="0" smtClean="0"/>
              <a:t>The ten largest primes that we know of – so-called “titanic primes” – are all </a:t>
            </a:r>
            <a:r>
              <a:rPr lang="en-GB" baseline="0" dirty="0" err="1" smtClean="0"/>
              <a:t>Mersenne</a:t>
            </a:r>
            <a:r>
              <a:rPr lang="en-GB" baseline="0" dirty="0" smtClean="0"/>
              <a:t> primes.</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623471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8,128 is the</a:t>
            </a:r>
            <a:r>
              <a:rPr lang="en-GB" baseline="0" dirty="0" smtClean="0"/>
              <a:t> fourth</a:t>
            </a:r>
            <a:r>
              <a:rPr lang="en-GB" dirty="0" smtClean="0"/>
              <a:t> perfect</a:t>
            </a:r>
            <a:r>
              <a:rPr lang="en-GB" baseline="0" dirty="0" smtClean="0"/>
              <a:t> number, which means that the divisors of the number add up to the number itself.</a:t>
            </a:r>
          </a:p>
          <a:p>
            <a:r>
              <a:rPr lang="en-GB" baseline="0" dirty="0" smtClean="0"/>
              <a:t>The first perfect number is 6, then 28, then 496.</a:t>
            </a:r>
          </a:p>
          <a:p>
            <a:r>
              <a:rPr lang="en-GB" baseline="0" dirty="0" smtClean="0"/>
              <a:t>Students might like to work out the divisors of 496 (</a:t>
            </a:r>
            <a:r>
              <a:rPr lang="en-GB" sz="1200" b="0" i="0" kern="1200" dirty="0" smtClean="0">
                <a:solidFill>
                  <a:schemeClr val="tx1"/>
                </a:solidFill>
                <a:effectLst/>
                <a:latin typeface="+mn-lt"/>
                <a:ea typeface="+mn-ea"/>
                <a:cs typeface="+mn-cs"/>
              </a:rPr>
              <a:t>1, 2, 4, 8, 16, 31, 62, 124, 248 and 496</a:t>
            </a:r>
            <a:r>
              <a:rPr lang="en-GB" baseline="0" dirty="0" smtClean="0"/>
              <a:t>), and check that it is indeed perfect.</a:t>
            </a:r>
          </a:p>
          <a:p>
            <a:r>
              <a:rPr lang="en-GB" baseline="0" dirty="0" smtClean="0"/>
              <a:t>The fifth perfect number, after 8,128, is </a:t>
            </a:r>
            <a:r>
              <a:rPr lang="en-GB" sz="1200" b="0" i="0" kern="1200" dirty="0" smtClean="0">
                <a:solidFill>
                  <a:schemeClr val="tx1"/>
                </a:solidFill>
                <a:effectLst/>
                <a:latin typeface="+mn-lt"/>
                <a:ea typeface="+mn-ea"/>
                <a:cs typeface="+mn-cs"/>
              </a:rPr>
              <a:t>33,550,336. As</a:t>
            </a:r>
            <a:r>
              <a:rPr lang="en-GB" sz="1200" b="0" i="0" kern="1200" baseline="0" dirty="0" smtClean="0">
                <a:solidFill>
                  <a:schemeClr val="tx1"/>
                </a:solidFill>
                <a:effectLst/>
                <a:latin typeface="+mn-lt"/>
                <a:ea typeface="+mn-ea"/>
                <a:cs typeface="+mn-cs"/>
              </a:rPr>
              <a:t> you can see, perfect numbers are very few and far between.</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There</a:t>
            </a:r>
            <a:r>
              <a:rPr lang="en-GB" sz="1200" b="0" i="0" kern="1200" baseline="0" dirty="0" smtClean="0">
                <a:solidFill>
                  <a:schemeClr val="tx1"/>
                </a:solidFill>
                <a:effectLst/>
                <a:latin typeface="+mn-lt"/>
                <a:ea typeface="+mn-ea"/>
                <a:cs typeface="+mn-cs"/>
              </a:rPr>
              <a:t> is a link between perfect numbers and </a:t>
            </a:r>
            <a:r>
              <a:rPr lang="en-GB" sz="1200" b="0" i="0" kern="1200" baseline="0" dirty="0" err="1" smtClean="0">
                <a:solidFill>
                  <a:schemeClr val="tx1"/>
                </a:solidFill>
                <a:effectLst/>
                <a:latin typeface="+mn-lt"/>
                <a:ea typeface="+mn-ea"/>
                <a:cs typeface="+mn-cs"/>
              </a:rPr>
              <a:t>Mersenne</a:t>
            </a:r>
            <a:r>
              <a:rPr lang="en-GB" sz="1200" b="0" i="0" kern="1200" baseline="0" dirty="0" smtClean="0">
                <a:solidFill>
                  <a:schemeClr val="tx1"/>
                </a:solidFill>
                <a:effectLst/>
                <a:latin typeface="+mn-lt"/>
                <a:ea typeface="+mn-ea"/>
                <a:cs typeface="+mn-cs"/>
              </a:rPr>
              <a:t> primes (discussed in the previous slide), i.e., there is the same number of </a:t>
            </a:r>
            <a:r>
              <a:rPr lang="en-GB" sz="1200" b="0" i="0" kern="1200" baseline="0" dirty="0" err="1" smtClean="0">
                <a:solidFill>
                  <a:schemeClr val="tx1"/>
                </a:solidFill>
                <a:effectLst/>
                <a:latin typeface="+mn-lt"/>
                <a:ea typeface="+mn-ea"/>
                <a:cs typeface="+mn-cs"/>
              </a:rPr>
              <a:t>Mersenne</a:t>
            </a:r>
            <a:r>
              <a:rPr lang="en-GB" sz="1200" b="0" i="0" kern="1200" baseline="0" dirty="0" smtClean="0">
                <a:solidFill>
                  <a:schemeClr val="tx1"/>
                </a:solidFill>
                <a:effectLst/>
                <a:latin typeface="+mn-lt"/>
                <a:ea typeface="+mn-ea"/>
                <a:cs typeface="+mn-cs"/>
              </a:rPr>
              <a:t> primes as the number of even perfect numbers. So far, all perfect numbers have turned out to be even, but you never know…</a:t>
            </a:r>
          </a:p>
          <a:p>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24</a:t>
            </a:fld>
            <a:endParaRPr lang="en-GB"/>
          </a:p>
        </p:txBody>
      </p:sp>
    </p:spTree>
    <p:extLst>
      <p:ext uri="{BB962C8B-B14F-4D97-AF65-F5344CB8AC3E}">
        <p14:creationId xmlns:p14="http://schemas.microsoft.com/office/powerpoint/2010/main" val="2623471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8,208</a:t>
            </a:r>
            <a:r>
              <a:rPr lang="en-GB" baseline="0" dirty="0" smtClean="0"/>
              <a:t> has a peculiar property that few will know about.</a:t>
            </a:r>
          </a:p>
          <a:p>
            <a:pPr marL="228600" indent="-228600">
              <a:buAutoNum type="arabicPeriod"/>
            </a:pPr>
            <a:r>
              <a:rPr lang="en-GB" baseline="0" dirty="0" smtClean="0"/>
              <a:t>Count the digits – 4</a:t>
            </a:r>
          </a:p>
          <a:p>
            <a:pPr marL="228600" indent="-228600">
              <a:buAutoNum type="arabicPeriod"/>
            </a:pPr>
            <a:r>
              <a:rPr lang="en-GB" baseline="0" dirty="0" smtClean="0"/>
              <a:t>Then raise each digit to this 4</a:t>
            </a:r>
            <a:r>
              <a:rPr lang="en-GB" baseline="30000" dirty="0" smtClean="0"/>
              <a:t>th</a:t>
            </a:r>
            <a:r>
              <a:rPr lang="en-GB" baseline="0" dirty="0" smtClean="0"/>
              <a:t> power</a:t>
            </a:r>
          </a:p>
          <a:p>
            <a:pPr marL="228600" indent="-228600">
              <a:buAutoNum type="arabicPeriod"/>
            </a:pPr>
            <a:r>
              <a:rPr lang="en-GB" baseline="0" dirty="0" smtClean="0"/>
              <a:t>Add each digit raised to the 4</a:t>
            </a:r>
            <a:r>
              <a:rPr lang="en-GB" baseline="30000" dirty="0" smtClean="0"/>
              <a:t>th</a:t>
            </a:r>
            <a:r>
              <a:rPr lang="en-GB" baseline="0" dirty="0" smtClean="0"/>
              <a:t> power … and the sum equals the original number, 8,208.</a:t>
            </a:r>
          </a:p>
          <a:p>
            <a:pPr marL="228600" indent="-228600">
              <a:buAutoNum type="arabicPeriod"/>
            </a:pPr>
            <a:endParaRPr lang="en-GB" baseline="0" dirty="0" smtClean="0"/>
          </a:p>
          <a:p>
            <a:pPr marL="0" indent="0">
              <a:buNone/>
            </a:pPr>
            <a:r>
              <a:rPr lang="en-GB" baseline="0" dirty="0" smtClean="0"/>
              <a:t>371 shares the same property – only 3 digits, so raise each digit to the third power … and the sum equals the original number.</a:t>
            </a:r>
          </a:p>
          <a:p>
            <a:pPr marL="0" indent="0">
              <a:buNone/>
            </a:pPr>
            <a:r>
              <a:rPr lang="en-GB" baseline="0" dirty="0" smtClean="0"/>
              <a:t>Such numbers are known as narcissistic numbers. </a:t>
            </a:r>
          </a:p>
          <a:p>
            <a:pPr marL="0" indent="0">
              <a:buNone/>
            </a:pPr>
            <a:r>
              <a:rPr lang="en-GB" baseline="0" dirty="0" smtClean="0"/>
              <a:t>There are only 88 narcissistic numbers. The largest one is shown and contains 39 digits.</a:t>
            </a:r>
          </a:p>
          <a:p>
            <a:pPr marL="0" indent="0">
              <a:buNone/>
            </a:pPr>
            <a:r>
              <a:rPr lang="en-GB" baseline="0" dirty="0" smtClean="0"/>
              <a:t>More at http://www.numberuniverse.com/pdf/en/narcisstistic-number.pdf</a:t>
            </a:r>
          </a:p>
          <a:p>
            <a:pPr marL="0" indent="0">
              <a:buNone/>
            </a:pPr>
            <a:endParaRPr lang="en-GB" baseline="0" dirty="0" smtClean="0"/>
          </a:p>
          <a:p>
            <a:pPr marL="0" indent="0">
              <a:buNone/>
            </a:pPr>
            <a:r>
              <a:rPr lang="en-GB" baseline="0" dirty="0" smtClean="0"/>
              <a:t>Where else would you find a </a:t>
            </a:r>
            <a:r>
              <a:rPr lang="en-GB" baseline="0" dirty="0" err="1" smtClean="0"/>
              <a:t>Mersenne</a:t>
            </a:r>
            <a:r>
              <a:rPr lang="en-GB" baseline="0" dirty="0" smtClean="0"/>
              <a:t> prime, a perfect number and a narcissistic number hidden in a plot about material reconciliation.</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25</a:t>
            </a:fld>
            <a:endParaRPr lang="en-GB"/>
          </a:p>
        </p:txBody>
      </p:sp>
    </p:spTree>
    <p:extLst>
      <p:ext uri="{BB962C8B-B14F-4D97-AF65-F5344CB8AC3E}">
        <p14:creationId xmlns:p14="http://schemas.microsoft.com/office/powerpoint/2010/main" val="2623471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 </a:t>
            </a:r>
            <a:endParaRPr lang="en-GB"/>
          </a:p>
        </p:txBody>
      </p:sp>
      <p:sp>
        <p:nvSpPr>
          <p:cNvPr id="4" name="Slide Number Placeholder 3"/>
          <p:cNvSpPr>
            <a:spLocks noGrp="1"/>
          </p:cNvSpPr>
          <p:nvPr>
            <p:ph type="sldNum" sz="quarter" idx="10"/>
          </p:nvPr>
        </p:nvSpPr>
        <p:spPr/>
        <p:txBody>
          <a:bodyPr/>
          <a:lstStyle/>
          <a:p>
            <a:fld id="{A5640561-D313-4631-8201-103CB4E934A0}" type="slidenum">
              <a:rPr lang="en-GB" smtClean="0"/>
              <a:t>26</a:t>
            </a:fld>
            <a:endParaRPr lang="en-GB"/>
          </a:p>
        </p:txBody>
      </p:sp>
    </p:spTree>
    <p:extLst>
      <p:ext uri="{BB962C8B-B14F-4D97-AF65-F5344CB8AC3E}">
        <p14:creationId xmlns:p14="http://schemas.microsoft.com/office/powerpoint/2010/main" val="124438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A5640561-D313-4631-8201-103CB4E934A0}" type="slidenum">
              <a:rPr lang="en-GB" smtClean="0"/>
              <a:t>3</a:t>
            </a:fld>
            <a:endParaRPr lang="en-GB"/>
          </a:p>
        </p:txBody>
      </p:sp>
    </p:spTree>
    <p:extLst>
      <p:ext uri="{BB962C8B-B14F-4D97-AF65-F5344CB8AC3E}">
        <p14:creationId xmlns:p14="http://schemas.microsoft.com/office/powerpoint/2010/main" val="342252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4</a:t>
            </a:fld>
            <a:endParaRPr lang="en-GB"/>
          </a:p>
        </p:txBody>
      </p:sp>
    </p:spTree>
    <p:extLst>
      <p:ext uri="{BB962C8B-B14F-4D97-AF65-F5344CB8AC3E}">
        <p14:creationId xmlns:p14="http://schemas.microsoft.com/office/powerpoint/2010/main" val="63253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a:t>
            </a:r>
            <a:r>
              <a:rPr lang="en-GB" baseline="0" dirty="0" smtClean="0"/>
              <a:t> is a classic example of </a:t>
            </a:r>
            <a:r>
              <a:rPr lang="en-GB" dirty="0" smtClean="0"/>
              <a:t>mathematics</a:t>
            </a:r>
            <a:r>
              <a:rPr lang="en-GB" baseline="0" dirty="0" smtClean="0"/>
              <a:t> in </a:t>
            </a:r>
            <a:r>
              <a:rPr lang="en-GB" i="1" baseline="0" dirty="0" smtClean="0"/>
              <a:t>The Simpsons</a:t>
            </a:r>
            <a:r>
              <a:rPr lang="en-GB" i="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“Bart the Genius” (perhaps</a:t>
            </a:r>
            <a:r>
              <a:rPr lang="en-GB" baseline="0" dirty="0" smtClean="0"/>
              <a:t> the first proper episode of The Simpsons, inasmuch as it was the first one to start with the classic opening title sequence) contains a reference to calculus. If you differentiate the equation on the board, you get:</a:t>
            </a:r>
          </a:p>
          <a:p>
            <a:pPr marL="0" indent="0">
              <a:buFontTx/>
              <a:buNone/>
            </a:pPr>
            <a:r>
              <a:rPr lang="en-GB" baseline="0" dirty="0" err="1" smtClean="0"/>
              <a:t>dy</a:t>
            </a:r>
            <a:r>
              <a:rPr lang="en-GB" baseline="0" dirty="0" smtClean="0"/>
              <a:t>/</a:t>
            </a:r>
            <a:r>
              <a:rPr lang="en-GB" baseline="0" dirty="0" err="1" smtClean="0"/>
              <a:t>dr</a:t>
            </a:r>
            <a:r>
              <a:rPr lang="en-GB" baseline="0" dirty="0" smtClean="0"/>
              <a:t> = r</a:t>
            </a:r>
            <a:r>
              <a:rPr lang="en-GB" baseline="30000" dirty="0" smtClean="0"/>
              <a:t>2</a:t>
            </a:r>
            <a:r>
              <a:rPr lang="en-GB" baseline="0" dirty="0" smtClean="0"/>
              <a:t>...  or </a:t>
            </a:r>
            <a:r>
              <a:rPr lang="en-GB" baseline="0" dirty="0" err="1" smtClean="0"/>
              <a:t>dy</a:t>
            </a:r>
            <a:r>
              <a:rPr lang="en-GB" baseline="0" dirty="0" smtClean="0"/>
              <a:t> = </a:t>
            </a:r>
            <a:r>
              <a:rPr lang="en-GB" baseline="0" dirty="0" err="1" smtClean="0"/>
              <a:t>r.dr.r</a:t>
            </a:r>
            <a:r>
              <a:rPr lang="en-GB" baseline="0" dirty="0" smtClean="0"/>
              <a:t> ... which sounds like mock laughter, “</a:t>
            </a:r>
            <a:r>
              <a:rPr lang="en-GB" baseline="0" dirty="0" err="1" smtClean="0"/>
              <a:t>har-dee-har-har</a:t>
            </a:r>
            <a:r>
              <a:rPr lang="en-GB" baseline="0" dirty="0" smtClean="0"/>
              <a:t>”.</a:t>
            </a:r>
          </a:p>
          <a:p>
            <a:pPr marL="0" indent="0">
              <a:buFontTx/>
              <a:buNone/>
            </a:pPr>
            <a:r>
              <a:rPr lang="en-GB" baseline="0" dirty="0" smtClean="0"/>
              <a:t>It is not the best joke in the world, but it shows that mathematics was embedded in </a:t>
            </a:r>
            <a:r>
              <a:rPr lang="en-GB" i="1" baseline="0" dirty="0" smtClean="0"/>
              <a:t>The Simpsons </a:t>
            </a:r>
            <a:r>
              <a:rPr lang="en-GB" baseline="0" dirty="0" smtClean="0"/>
              <a:t>from the very start.</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5</a:t>
            </a:fld>
            <a:endParaRPr lang="en-GB"/>
          </a:p>
        </p:txBody>
      </p:sp>
    </p:spTree>
    <p:extLst>
      <p:ext uri="{BB962C8B-B14F-4D97-AF65-F5344CB8AC3E}">
        <p14:creationId xmlns:p14="http://schemas.microsoft.com/office/powerpoint/2010/main" val="262347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example</a:t>
            </a:r>
            <a:r>
              <a:rPr lang="en-GB" baseline="0" dirty="0" smtClean="0"/>
              <a:t> is almost impossible to spot, unless you are a very keen viewer. </a:t>
            </a:r>
            <a:r>
              <a:rPr lang="en-GB" i="0" baseline="0" dirty="0" smtClean="0"/>
              <a:t>When Lisa is asked to coach the Little League baseball team, she relies on several piles of books. One of them has Euler’s identity as it title, arguably the most beautiful equation in all of mathematics.</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6</a:t>
            </a:fld>
            <a:endParaRPr lang="en-GB"/>
          </a:p>
        </p:txBody>
      </p:sp>
    </p:spTree>
    <p:extLst>
      <p:ext uri="{BB962C8B-B14F-4D97-AF65-F5344CB8AC3E}">
        <p14:creationId xmlns:p14="http://schemas.microsoft.com/office/powerpoint/2010/main" val="262347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mathematics,</a:t>
            </a:r>
            <a:r>
              <a:rPr lang="en-GB" baseline="0" dirty="0" smtClean="0"/>
              <a:t> </a:t>
            </a:r>
            <a:r>
              <a:rPr lang="en-GB" i="1" baseline="0" dirty="0" smtClean="0"/>
              <a:t>The Simpsons</a:t>
            </a:r>
            <a:r>
              <a:rPr lang="en-GB" i="0" baseline="0" dirty="0" smtClean="0"/>
              <a:t> also has mathematicians. What other TV show has guest appearances by </a:t>
            </a:r>
            <a:r>
              <a:rPr lang="en-GB" b="1" i="0" u="sng" baseline="0" dirty="0" smtClean="0"/>
              <a:t>two</a:t>
            </a:r>
            <a:r>
              <a:rPr lang="en-GB" i="0" baseline="0" dirty="0" smtClean="0"/>
              <a:t> </a:t>
            </a:r>
            <a:r>
              <a:rPr lang="en-GB" i="0" baseline="0" dirty="0" err="1" smtClean="0"/>
              <a:t>Lucasian</a:t>
            </a:r>
            <a:r>
              <a:rPr lang="en-GB" i="0" baseline="0" dirty="0" smtClean="0"/>
              <a:t> professors of mathematics, namely Isaac Newton and Stephen Hawking? In fact, Professor Hawking has appeared in several episodes and voiced his own character.</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7</a:t>
            </a:fld>
            <a:endParaRPr lang="en-GB"/>
          </a:p>
        </p:txBody>
      </p:sp>
    </p:spTree>
    <p:extLst>
      <p:ext uri="{BB962C8B-B14F-4D97-AF65-F5344CB8AC3E}">
        <p14:creationId xmlns:p14="http://schemas.microsoft.com/office/powerpoint/2010/main" val="428202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section explores two appearances</a:t>
            </a:r>
            <a:r>
              <a:rPr lang="en-GB" baseline="0" dirty="0" smtClean="0"/>
              <a:t> of equations relating to Fermat’s last theorem in The Simpsons.</a:t>
            </a:r>
            <a:endParaRPr lang="en-GB" dirty="0"/>
          </a:p>
        </p:txBody>
      </p:sp>
      <p:sp>
        <p:nvSpPr>
          <p:cNvPr id="4" name="Slide Number Placeholder 3"/>
          <p:cNvSpPr>
            <a:spLocks noGrp="1"/>
          </p:cNvSpPr>
          <p:nvPr>
            <p:ph type="sldNum" sz="quarter" idx="10"/>
          </p:nvPr>
        </p:nvSpPr>
        <p:spPr/>
        <p:txBody>
          <a:bodyPr/>
          <a:lstStyle/>
          <a:p>
            <a:fld id="{A5640561-D313-4631-8201-103CB4E934A0}" type="slidenum">
              <a:rPr lang="en-GB" smtClean="0"/>
              <a:t>8</a:t>
            </a:fld>
            <a:endParaRPr lang="en-GB"/>
          </a:p>
        </p:txBody>
      </p:sp>
    </p:spTree>
    <p:extLst>
      <p:ext uri="{BB962C8B-B14F-4D97-AF65-F5344CB8AC3E}">
        <p14:creationId xmlns:p14="http://schemas.microsoft.com/office/powerpoint/2010/main" val="89975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this episode, </a:t>
            </a:r>
            <a:r>
              <a:rPr lang="en-GB" dirty="0" smtClean="0"/>
              <a:t>Homer Simpsons wants to become an inventor</a:t>
            </a:r>
            <a:r>
              <a:rPr lang="en-GB" baseline="0" dirty="0" smtClean="0"/>
              <a:t> like Thomas Edison.</a:t>
            </a:r>
          </a:p>
          <a:p>
            <a:r>
              <a:rPr lang="en-US" dirty="0" smtClean="0"/>
              <a:t>During</a:t>
            </a:r>
            <a:r>
              <a:rPr lang="en-US" baseline="0" dirty="0" smtClean="0"/>
              <a:t> a period of intense inventing, we see Homer at a blackboard</a:t>
            </a:r>
            <a:r>
              <a:rPr lang="en-US" dirty="0" smtClean="0"/>
              <a:t/>
            </a:r>
            <a:br>
              <a:rPr lang="en-US" dirty="0" smtClean="0"/>
            </a:br>
            <a:r>
              <a:rPr lang="en-US" dirty="0" smtClean="0"/>
              <a:t>Line 1 predicts</a:t>
            </a:r>
            <a:r>
              <a:rPr lang="en-US" baseline="0" dirty="0" smtClean="0"/>
              <a:t> the mass of the Higgs boson, line 3 relates to the density of the universe, and line 4 is all about topological transformations.</a:t>
            </a:r>
          </a:p>
          <a:p>
            <a:r>
              <a:rPr lang="en-US" baseline="0" dirty="0" smtClean="0"/>
              <a:t>But what about the second line?</a:t>
            </a:r>
            <a:endParaRPr lang="en-US" dirty="0" smtClean="0"/>
          </a:p>
        </p:txBody>
      </p:sp>
      <p:sp>
        <p:nvSpPr>
          <p:cNvPr id="4" name="Slide Number Placeholder 3"/>
          <p:cNvSpPr>
            <a:spLocks noGrp="1"/>
          </p:cNvSpPr>
          <p:nvPr>
            <p:ph type="sldNum" sz="quarter" idx="10"/>
          </p:nvPr>
        </p:nvSpPr>
        <p:spPr/>
        <p:txBody>
          <a:bodyPr/>
          <a:lstStyle/>
          <a:p>
            <a:fld id="{A5640561-D313-4631-8201-103CB4E934A0}" type="slidenum">
              <a:rPr lang="en-GB" smtClean="0"/>
              <a:t>9</a:t>
            </a:fld>
            <a:endParaRPr lang="en-GB"/>
          </a:p>
        </p:txBody>
      </p:sp>
    </p:spTree>
    <p:extLst>
      <p:ext uri="{BB962C8B-B14F-4D97-AF65-F5344CB8AC3E}">
        <p14:creationId xmlns:p14="http://schemas.microsoft.com/office/powerpoint/2010/main" val="287859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simonsingh.net/Simpsons_Mathematics/teacher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hyperlink" Target="https://www.youtube.com/watch?v=E7Bqx65liI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tube.com/watch?v=qiNcEguuFSA" TargetMode="External"/><Relationship Id="rId5" Type="http://schemas.openxmlformats.org/officeDocument/2006/relationships/hyperlink" Target="https://www.youtube.com/watch?v=ReOQ300AcS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fox.com/home.htm"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Akbar" pitchFamily="2" charset="0"/>
              </a:rPr>
              <a:t>The Simpsons and their mathematical secrets </a:t>
            </a:r>
            <a:endParaRPr lang="en-GB" dirty="0">
              <a:latin typeface="Akbar" pitchFamily="2" charset="0"/>
            </a:endParaRPr>
          </a:p>
        </p:txBody>
      </p:sp>
      <p:sp>
        <p:nvSpPr>
          <p:cNvPr id="5" name="Content Placeholder 4"/>
          <p:cNvSpPr>
            <a:spLocks noGrp="1"/>
          </p:cNvSpPr>
          <p:nvPr>
            <p:ph idx="1"/>
          </p:nvPr>
        </p:nvSpPr>
        <p:spPr/>
        <p:txBody>
          <a:bodyPr/>
          <a:lstStyle/>
          <a:p>
            <a:endParaRPr lang="en-GB"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5" y="6010275"/>
            <a:ext cx="39719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3" y="4763"/>
            <a:ext cx="91344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8490" y="685800"/>
            <a:ext cx="3767710" cy="1477328"/>
          </a:xfrm>
          <a:prstGeom prst="rect">
            <a:avLst/>
          </a:prstGeom>
          <a:noFill/>
        </p:spPr>
        <p:txBody>
          <a:bodyPr wrap="square" rtlCol="0" anchor="ctr">
            <a:spAutoFit/>
          </a:bodyPr>
          <a:lstStyle/>
          <a:p>
            <a:pPr algn="ctr"/>
            <a:r>
              <a:rPr lang="en-GB" dirty="0" smtClean="0">
                <a:latin typeface="Arial" panose="020B0604020202020204" pitchFamily="34" charset="0"/>
                <a:cs typeface="Arial" panose="020B0604020202020204" pitchFamily="34" charset="0"/>
              </a:rPr>
              <a:t>Material for use in mathematics lessons, based on ideas discussed in </a:t>
            </a:r>
            <a:r>
              <a:rPr lang="en-GB" b="1" i="1" dirty="0" smtClean="0">
                <a:latin typeface="Arial" panose="020B0604020202020204" pitchFamily="34" charset="0"/>
                <a:cs typeface="Arial" panose="020B0604020202020204" pitchFamily="34" charset="0"/>
              </a:rPr>
              <a:t>The Simpsons and Their Mathematical Secrets</a:t>
            </a:r>
            <a:r>
              <a:rPr lang="en-GB" b="1" dirty="0" smtClean="0">
                <a:latin typeface="Arial" panose="020B0604020202020204" pitchFamily="34" charset="0"/>
                <a:cs typeface="Arial" panose="020B0604020202020204" pitchFamily="34" charset="0"/>
              </a:rPr>
              <a:t> </a:t>
            </a:r>
          </a:p>
          <a:p>
            <a:pPr algn="ctr"/>
            <a:r>
              <a:rPr lang="en-GB" dirty="0" smtClean="0">
                <a:latin typeface="Arial" panose="020B0604020202020204" pitchFamily="34" charset="0"/>
                <a:cs typeface="Arial" panose="020B0604020202020204" pitchFamily="34" charset="0"/>
              </a:rPr>
              <a:t>by Simon Singh</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381000" y="2286239"/>
            <a:ext cx="3124200" cy="1508105"/>
          </a:xfrm>
          <a:prstGeom prst="rect">
            <a:avLst/>
          </a:prstGeom>
          <a:noFill/>
          <a:ln w="22225">
            <a:solidFill>
              <a:schemeClr val="accent1"/>
            </a:solidFill>
          </a:ln>
        </p:spPr>
        <p:txBody>
          <a:bodyPr wrap="square" rtlCol="0" anchor="ctr">
            <a:spAutoFit/>
          </a:bodyPr>
          <a:lstStyle/>
          <a:p>
            <a:r>
              <a:rPr lang="en-GB" b="1" u="sng" dirty="0" smtClean="0">
                <a:latin typeface="Arial" panose="020B0604020202020204" pitchFamily="34" charset="0"/>
                <a:cs typeface="Arial" panose="020B0604020202020204" pitchFamily="34" charset="0"/>
              </a:rPr>
              <a:t>Topics:</a:t>
            </a:r>
          </a:p>
          <a:p>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a:t>
            </a:r>
          </a:p>
          <a:p>
            <a:pPr marL="342900" indent="-342900">
              <a:buAutoNum type="arabicPeriod"/>
            </a:pPr>
            <a:r>
              <a:rPr lang="en-GB" sz="1400" dirty="0" smtClean="0">
                <a:latin typeface="Arial" panose="020B0604020202020204" pitchFamily="34" charset="0"/>
                <a:cs typeface="Arial" panose="020B0604020202020204" pitchFamily="34" charset="0"/>
              </a:rPr>
              <a:t>Introduction</a:t>
            </a:r>
          </a:p>
          <a:p>
            <a:pPr marL="342900" indent="-342900">
              <a:buAutoNum type="arabicPeriod"/>
            </a:pPr>
            <a:r>
              <a:rPr lang="en-GB" sz="1400" dirty="0" smtClean="0">
                <a:latin typeface="Arial" panose="020B0604020202020204" pitchFamily="34" charset="0"/>
                <a:cs typeface="Arial" panose="020B0604020202020204" pitchFamily="34" charset="0"/>
              </a:rPr>
              <a:t>Fermat’s Last Theorem</a:t>
            </a:r>
          </a:p>
          <a:p>
            <a:pPr marL="342900" indent="-342900">
              <a:buAutoNum type="arabicPeriod"/>
            </a:pPr>
            <a:r>
              <a:rPr lang="en-GB" sz="1400" dirty="0" smtClean="0">
                <a:latin typeface="Arial" panose="020B0604020202020204" pitchFamily="34" charset="0"/>
                <a:cs typeface="Arial" panose="020B0604020202020204" pitchFamily="34" charset="0"/>
              </a:rPr>
              <a:t>The Jumbo-Vision Scoreboard</a:t>
            </a:r>
          </a:p>
          <a:p>
            <a:pPr marL="342900" indent="-342900">
              <a:buAutoNum type="arabicPeriod"/>
            </a:pPr>
            <a:endParaRPr lang="en-GB" sz="1400" dirty="0" smtClean="0">
              <a:latin typeface="Arial" panose="020B0604020202020204" pitchFamily="34" charset="0"/>
              <a:cs typeface="Arial" panose="020B0604020202020204" pitchFamily="34" charset="0"/>
            </a:endParaRPr>
          </a:p>
        </p:txBody>
      </p:sp>
      <p:sp>
        <p:nvSpPr>
          <p:cNvPr id="9" name="TextBox 8"/>
          <p:cNvSpPr txBox="1"/>
          <p:nvPr/>
        </p:nvSpPr>
        <p:spPr>
          <a:xfrm>
            <a:off x="326327" y="3892659"/>
            <a:ext cx="3429000" cy="1815882"/>
          </a:xfrm>
          <a:prstGeom prst="rect">
            <a:avLst/>
          </a:prstGeom>
          <a:noFill/>
        </p:spPr>
        <p:txBody>
          <a:bodyPr wrap="square" rtlCol="0" anchor="ctr">
            <a:spAutoFit/>
          </a:bodyPr>
          <a:lstStyle/>
          <a:p>
            <a:r>
              <a:rPr lang="en-GB" sz="1600" i="1" dirty="0"/>
              <a:t>You can find a commentary about this material embedded in the slide notes, which are available in the "normal" </a:t>
            </a:r>
            <a:r>
              <a:rPr lang="en-GB" sz="1600" i="1" dirty="0" smtClean="0"/>
              <a:t>PowerPoint </a:t>
            </a:r>
            <a:r>
              <a:rPr lang="en-GB" sz="1600" i="1" dirty="0"/>
              <a:t>view.</a:t>
            </a:r>
            <a:endParaRPr lang="en-GB" sz="1600" dirty="0"/>
          </a:p>
          <a:p>
            <a:r>
              <a:rPr lang="en-GB" sz="1600" i="1" dirty="0"/>
              <a:t>You can find out more information at:</a:t>
            </a:r>
            <a:endParaRPr lang="en-GB" sz="1600" dirty="0"/>
          </a:p>
          <a:p>
            <a:r>
              <a:rPr lang="en-GB" sz="1600" i="1" dirty="0">
                <a:hlinkClick r:id="rId5"/>
              </a:rPr>
              <a:t>http://www.simonsingh.net/Simpsons_Mathematics/teachers</a:t>
            </a:r>
            <a:r>
              <a:rPr lang="en-GB" sz="1600" i="1" dirty="0" smtClean="0">
                <a:hlinkClick r:id="rId5"/>
              </a:rPr>
              <a:t>/</a:t>
            </a:r>
            <a:r>
              <a:rPr lang="en-GB" sz="1600" i="1" dirty="0" smtClean="0"/>
              <a:t> </a:t>
            </a:r>
            <a:endParaRPr lang="en-GB" sz="1600" dirty="0"/>
          </a:p>
        </p:txBody>
      </p:sp>
    </p:spTree>
    <p:extLst>
      <p:ext uri="{BB962C8B-B14F-4D97-AF65-F5344CB8AC3E}">
        <p14:creationId xmlns:p14="http://schemas.microsoft.com/office/powerpoint/2010/main" val="138431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anose="020B0604020202020204" pitchFamily="34" charset="0"/>
                <a:cs typeface="Arial" panose="020B0604020202020204" pitchFamily="34" charset="0"/>
              </a:rPr>
              <a:t>Wizard of Evergreen Terrace (1998)</a:t>
            </a:r>
            <a:endParaRPr lang="en-GB" sz="3600" dirty="0">
              <a:latin typeface="Arial" panose="020B0604020202020204" pitchFamily="34" charset="0"/>
              <a:cs typeface="Arial" panose="020B0604020202020204" pitchFamily="34" charset="0"/>
            </a:endParaRPr>
          </a:p>
        </p:txBody>
      </p:sp>
      <p:pic>
        <p:nvPicPr>
          <p:cNvPr id="5122" name="Picture 2" descr="C:\Documents and Settings\Simon Singh\My Documents\My Pictures\vlcsnap-1074056.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7250" y="1219200"/>
            <a:ext cx="7391400" cy="5436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2895600"/>
            <a:ext cx="3810000" cy="685800"/>
          </a:xfrm>
          <a:prstGeom prst="rect">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6300" y="2887980"/>
            <a:ext cx="38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350" y="2667000"/>
            <a:ext cx="38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556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ctrTitle"/>
          </p:nvPr>
        </p:nvSpPr>
        <p:spPr bwMode="auto">
          <a:xfrm>
            <a:off x="323850" y="188913"/>
            <a:ext cx="8569325" cy="604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3000" b="1" dirty="0" smtClean="0">
                <a:latin typeface="Arial" panose="020B0604020202020204" pitchFamily="34" charset="0"/>
                <a:cs typeface="Arial" panose="020B0604020202020204" pitchFamily="34" charset="0"/>
              </a:rPr>
              <a:t>Pythagoras’ equation </a:t>
            </a:r>
            <a:r>
              <a:rPr lang="en-US" sz="3000" b="1" dirty="0" smtClean="0">
                <a:solidFill>
                  <a:srgbClr val="FF0000"/>
                </a:solidFill>
                <a:latin typeface="Arial" panose="020B0604020202020204" pitchFamily="34" charset="0"/>
                <a:cs typeface="Arial" panose="020B0604020202020204" pitchFamily="34" charset="0"/>
              </a:rPr>
              <a:t>has an infinite solutions</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y</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z</a:t>
            </a:r>
            <a:r>
              <a:rPr lang="en-US" sz="4000" baseline="30000" dirty="0" smtClean="0">
                <a:latin typeface="Arial" panose="020B0604020202020204" pitchFamily="34" charset="0"/>
                <a:cs typeface="Arial" panose="020B0604020202020204" pitchFamily="34" charset="0"/>
              </a:rPr>
              <a:t>2</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
            </a:r>
            <a:br>
              <a:rPr lang="en-US" sz="30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Fermat’s equations 	</a:t>
            </a:r>
            <a:r>
              <a:rPr lang="en-US" sz="3000" b="1" dirty="0" smtClean="0">
                <a:solidFill>
                  <a:srgbClr val="FF0000"/>
                </a:solidFill>
                <a:latin typeface="Arial" panose="020B0604020202020204" pitchFamily="34" charset="0"/>
                <a:cs typeface="Arial" panose="020B0604020202020204" pitchFamily="34" charset="0"/>
              </a:rPr>
              <a:t>have no solutions</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y</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z</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y</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z</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y</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z</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		</a:t>
            </a:r>
            <a:br>
              <a:rPr lang="en-US" sz="4000" dirty="0" smtClean="0">
                <a:latin typeface="Arial" panose="020B0604020202020204" pitchFamily="34" charset="0"/>
                <a:cs typeface="Arial" panose="020B0604020202020204" pitchFamily="34" charset="0"/>
              </a:rPr>
            </a:br>
            <a:r>
              <a:rPr lang="en-US" sz="4000" dirty="0" err="1" smtClean="0">
                <a:latin typeface="Arial" panose="020B0604020202020204" pitchFamily="34" charset="0"/>
                <a:cs typeface="Arial" panose="020B0604020202020204" pitchFamily="34" charset="0"/>
              </a:rPr>
              <a:t>x</a:t>
            </a:r>
            <a:r>
              <a:rPr lang="en-US" sz="4000" baseline="30000" dirty="0" err="1" smtClean="0">
                <a:latin typeface="Arial" panose="020B0604020202020204" pitchFamily="34" charset="0"/>
                <a:cs typeface="Arial" panose="020B0604020202020204" pitchFamily="34" charset="0"/>
              </a:rPr>
              <a:t>n</a:t>
            </a:r>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y</a:t>
            </a:r>
            <a:r>
              <a:rPr lang="en-US" sz="4000" baseline="30000" dirty="0" err="1" smtClean="0">
                <a:latin typeface="Arial" panose="020B0604020202020204" pitchFamily="34" charset="0"/>
                <a:cs typeface="Arial" panose="020B0604020202020204" pitchFamily="34" charset="0"/>
              </a:rPr>
              <a:t>n</a:t>
            </a:r>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z</a:t>
            </a:r>
            <a:r>
              <a:rPr lang="en-US" sz="4000" baseline="30000" dirty="0" err="1" smtClean="0">
                <a:latin typeface="Arial" panose="020B0604020202020204" pitchFamily="34" charset="0"/>
                <a:cs typeface="Arial" panose="020B0604020202020204" pitchFamily="34" charset="0"/>
              </a:rPr>
              <a:t>n</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n, any number bigger than 2</a:t>
            </a:r>
            <a:endParaRPr lang="en-GB"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23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kbar" pitchFamily="2" charset="0"/>
              </a:rPr>
              <a:t>Wizard of Evergreen Terrace (1998)</a:t>
            </a:r>
            <a:endParaRPr lang="en-GB" sz="3600" dirty="0">
              <a:latin typeface="Akbar" pitchFamily="2" charset="0"/>
            </a:endParaRPr>
          </a:p>
        </p:txBody>
      </p:sp>
      <p:pic>
        <p:nvPicPr>
          <p:cNvPr id="5122" name="Picture 2" descr="C:\Documents and Settings\Simon Singh\My Documents\My Pictures\vlcsnap-1074056.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7250" y="1219200"/>
            <a:ext cx="7391400" cy="5436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2895600"/>
            <a:ext cx="3810000" cy="685800"/>
          </a:xfrm>
          <a:prstGeom prst="rect">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6300" y="2887980"/>
            <a:ext cx="38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350" y="2667000"/>
            <a:ext cx="38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73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kbar" pitchFamily="2" charset="0"/>
              </a:rPr>
              <a:t>Wizard of Evergreen Terrace (1998)</a:t>
            </a:r>
            <a:endParaRPr lang="en-GB" sz="3600" dirty="0">
              <a:latin typeface="Akbar" pitchFamily="2" charset="0"/>
            </a:endParaRPr>
          </a:p>
        </p:txBody>
      </p:sp>
      <p:grpSp>
        <p:nvGrpSpPr>
          <p:cNvPr id="5" name="Group 4"/>
          <p:cNvGrpSpPr/>
          <p:nvPr/>
        </p:nvGrpSpPr>
        <p:grpSpPr>
          <a:xfrm>
            <a:off x="457200" y="1905000"/>
            <a:ext cx="7162800" cy="1676400"/>
            <a:chOff x="3810000" y="2895600"/>
            <a:chExt cx="3810000" cy="685800"/>
          </a:xfrm>
        </p:grpSpPr>
        <p:pic>
          <p:nvPicPr>
            <p:cNvPr id="5122" name="Picture 2" descr="C:\Documents and Settings\Simon Singh\My Documents\My Pictures\vlcsnap-1074056.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10000" y="2895600"/>
              <a:ext cx="381000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2895600"/>
              <a:ext cx="3810000" cy="685800"/>
            </a:xfrm>
            <a:prstGeom prst="rect">
              <a:avLst/>
            </a:prstGeom>
            <a:solidFill>
              <a:schemeClr val="accent2">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grpSp>
      <p:sp>
        <p:nvSpPr>
          <p:cNvPr id="6" name="TextBox 5"/>
          <p:cNvSpPr txBox="1"/>
          <p:nvPr/>
        </p:nvSpPr>
        <p:spPr>
          <a:xfrm>
            <a:off x="228600" y="4114800"/>
            <a:ext cx="8229600" cy="584775"/>
          </a:xfrm>
          <a:prstGeom prst="rect">
            <a:avLst/>
          </a:prstGeom>
          <a:noFill/>
        </p:spPr>
        <p:txBody>
          <a:bodyPr wrap="square" rtlCol="0">
            <a:spAutoFit/>
          </a:bodyPr>
          <a:lstStyle/>
          <a:p>
            <a:r>
              <a:rPr lang="en-GB" sz="3200" dirty="0">
                <a:solidFill>
                  <a:prstClr val="black"/>
                </a:solidFill>
                <a:latin typeface="Akbar" pitchFamily="2" charset="0"/>
              </a:rPr>
              <a:t>3,987</a:t>
            </a:r>
            <a:r>
              <a:rPr lang="en-GB" sz="3200" baseline="30000" dirty="0">
                <a:solidFill>
                  <a:prstClr val="black"/>
                </a:solidFill>
                <a:latin typeface="Akbar" pitchFamily="2" charset="0"/>
              </a:rPr>
              <a:t>12</a:t>
            </a:r>
            <a:r>
              <a:rPr lang="en-GB" sz="3200" dirty="0">
                <a:solidFill>
                  <a:prstClr val="black"/>
                </a:solidFill>
                <a:latin typeface="Akbar" pitchFamily="2" charset="0"/>
              </a:rPr>
              <a:t> </a:t>
            </a:r>
            <a:r>
              <a:rPr lang="en-GB" sz="3200" dirty="0" smtClean="0">
                <a:solidFill>
                  <a:prstClr val="black"/>
                </a:solidFill>
                <a:latin typeface="Akbar" pitchFamily="2" charset="0"/>
              </a:rPr>
              <a:t>+ </a:t>
            </a:r>
            <a:r>
              <a:rPr lang="en-GB" sz="3200" dirty="0">
                <a:solidFill>
                  <a:prstClr val="black"/>
                </a:solidFill>
                <a:latin typeface="Akbar" pitchFamily="2" charset="0"/>
              </a:rPr>
              <a:t>4,365</a:t>
            </a:r>
            <a:r>
              <a:rPr lang="en-GB" sz="3200" baseline="30000" dirty="0">
                <a:solidFill>
                  <a:prstClr val="black"/>
                </a:solidFill>
                <a:latin typeface="Akbar" pitchFamily="2" charset="0"/>
              </a:rPr>
              <a:t>12</a:t>
            </a:r>
            <a:r>
              <a:rPr lang="en-GB" sz="3200" dirty="0">
                <a:solidFill>
                  <a:prstClr val="black"/>
                </a:solidFill>
                <a:latin typeface="Akbar" pitchFamily="2" charset="0"/>
              </a:rPr>
              <a:t> </a:t>
            </a:r>
            <a:r>
              <a:rPr lang="en-GB" sz="3200" dirty="0" smtClean="0">
                <a:solidFill>
                  <a:prstClr val="black"/>
                </a:solidFill>
                <a:latin typeface="Akbar" pitchFamily="2" charset="0"/>
              </a:rPr>
              <a:t>=</a:t>
            </a:r>
            <a:endParaRPr lang="en-GB" sz="3200" dirty="0">
              <a:solidFill>
                <a:prstClr val="black"/>
              </a:solidFill>
              <a:latin typeface="Akbar" pitchFamily="2" charset="0"/>
            </a:endParaRPr>
          </a:p>
        </p:txBody>
      </p:sp>
      <p:sp>
        <p:nvSpPr>
          <p:cNvPr id="7" name="TextBox 6"/>
          <p:cNvSpPr txBox="1"/>
          <p:nvPr/>
        </p:nvSpPr>
        <p:spPr>
          <a:xfrm>
            <a:off x="228600" y="4114800"/>
            <a:ext cx="8686800" cy="584775"/>
          </a:xfrm>
          <a:prstGeom prst="rect">
            <a:avLst/>
          </a:prstGeom>
          <a:noFill/>
        </p:spPr>
        <p:txBody>
          <a:bodyPr wrap="square" rtlCol="0">
            <a:spAutoFit/>
          </a:bodyPr>
          <a:lstStyle/>
          <a:p>
            <a:r>
              <a:rPr lang="en-GB" sz="3200" dirty="0">
                <a:solidFill>
                  <a:prstClr val="black"/>
                </a:solidFill>
                <a:latin typeface="Akbar" pitchFamily="2" charset="0"/>
              </a:rPr>
              <a:t>3,987</a:t>
            </a:r>
            <a:r>
              <a:rPr lang="en-GB" sz="3200" baseline="30000" dirty="0">
                <a:solidFill>
                  <a:prstClr val="black"/>
                </a:solidFill>
                <a:latin typeface="Akbar" pitchFamily="2" charset="0"/>
              </a:rPr>
              <a:t>12</a:t>
            </a:r>
            <a:r>
              <a:rPr lang="en-GB" sz="3200" dirty="0">
                <a:solidFill>
                  <a:prstClr val="black"/>
                </a:solidFill>
                <a:latin typeface="Akbar" pitchFamily="2" charset="0"/>
              </a:rPr>
              <a:t> </a:t>
            </a:r>
            <a:r>
              <a:rPr lang="en-GB" sz="3200" dirty="0" smtClean="0">
                <a:solidFill>
                  <a:prstClr val="black"/>
                </a:solidFill>
                <a:latin typeface="Akbar" pitchFamily="2" charset="0"/>
              </a:rPr>
              <a:t>+ </a:t>
            </a:r>
            <a:r>
              <a:rPr lang="en-GB" sz="3200" dirty="0">
                <a:solidFill>
                  <a:prstClr val="black"/>
                </a:solidFill>
                <a:latin typeface="Akbar" pitchFamily="2" charset="0"/>
              </a:rPr>
              <a:t>4,365</a:t>
            </a:r>
            <a:r>
              <a:rPr lang="en-GB" sz="3200" baseline="30000" dirty="0">
                <a:solidFill>
                  <a:prstClr val="black"/>
                </a:solidFill>
                <a:latin typeface="Akbar" pitchFamily="2" charset="0"/>
              </a:rPr>
              <a:t>12</a:t>
            </a:r>
            <a:r>
              <a:rPr lang="en-GB" sz="3200" dirty="0">
                <a:solidFill>
                  <a:prstClr val="black"/>
                </a:solidFill>
                <a:latin typeface="Akbar" pitchFamily="2" charset="0"/>
              </a:rPr>
              <a:t> = </a:t>
            </a:r>
            <a:r>
              <a:rPr lang="en-GB" sz="3200" dirty="0" smtClean="0">
                <a:solidFill>
                  <a:prstClr val="black"/>
                </a:solidFill>
                <a:latin typeface="Akbar" pitchFamily="2" charset="0"/>
              </a:rPr>
              <a:t>4,472.0000000071...</a:t>
            </a:r>
            <a:r>
              <a:rPr lang="en-GB" sz="3200" baseline="30000" dirty="0" smtClean="0">
                <a:solidFill>
                  <a:prstClr val="black"/>
                </a:solidFill>
                <a:latin typeface="Akbar" pitchFamily="2" charset="0"/>
              </a:rPr>
              <a:t>12</a:t>
            </a:r>
            <a:endParaRPr lang="en-GB" sz="3200" dirty="0">
              <a:solidFill>
                <a:prstClr val="black"/>
              </a:solidFill>
              <a:latin typeface="Akbar" pitchFamily="2" charset="0"/>
            </a:endParaRPr>
          </a:p>
        </p:txBody>
      </p:sp>
    </p:spTree>
    <p:extLst>
      <p:ext uri="{BB962C8B-B14F-4D97-AF65-F5344CB8AC3E}">
        <p14:creationId xmlns:p14="http://schemas.microsoft.com/office/powerpoint/2010/main" val="279484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GB" dirty="0" smtClean="0">
                <a:latin typeface="Akbar" pitchFamily="2" charset="0"/>
              </a:rPr>
              <a:t>Treehouse of Horror VI (1995)</a:t>
            </a:r>
            <a:endParaRPr lang="en-GB" dirty="0">
              <a:latin typeface="Akbar" pitchFamily="2" charset="0"/>
            </a:endParaRPr>
          </a:p>
        </p:txBody>
      </p:sp>
      <p:sp>
        <p:nvSpPr>
          <p:cNvPr id="3" name="Content Placeholder 2"/>
          <p:cNvSpPr>
            <a:spLocks noGrp="1"/>
          </p:cNvSpPr>
          <p:nvPr>
            <p:ph idx="1"/>
          </p:nvPr>
        </p:nvSpPr>
        <p:spPr/>
        <p:txBody>
          <a:bodyPr/>
          <a:lstStyle/>
          <a:p>
            <a:endParaRPr lang="en-GB"/>
          </a:p>
        </p:txBody>
      </p:sp>
      <p:pic>
        <p:nvPicPr>
          <p:cNvPr id="7170" name="Picture 2" descr="C:\Documents and Settings\Simon Singh\My Documents\My Pictures\vlcsnap-9396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143000"/>
            <a:ext cx="7924800" cy="569976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304800"/>
            <a:ext cx="7772400" cy="73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295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descr="http://faculty.etsu.edu/gardnerr/stooges/Homer3Dstanding.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215"/>
          <a:stretch/>
        </p:blipFill>
        <p:spPr bwMode="auto">
          <a:xfrm>
            <a:off x="381000" y="457200"/>
            <a:ext cx="8458200" cy="616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5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 y="139237"/>
            <a:ext cx="8923020" cy="664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635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228600"/>
            <a:ext cx="4343400" cy="5821363"/>
          </a:xfrm>
        </p:spPr>
        <p:txBody>
          <a:bodyPr>
            <a:normAutofit/>
          </a:bodyPr>
          <a:lstStyle/>
          <a:p>
            <a:pPr marL="0" indent="0">
              <a:buNone/>
            </a:pPr>
            <a:r>
              <a:rPr lang="en-GB" dirty="0" smtClean="0"/>
              <a:t>The writer who put Fermat’s last theorem into two episodes of </a:t>
            </a:r>
          </a:p>
          <a:p>
            <a:pPr marL="0" indent="0">
              <a:buNone/>
            </a:pPr>
            <a:r>
              <a:rPr lang="en-GB" i="1" dirty="0" smtClean="0"/>
              <a:t>The Simpsons </a:t>
            </a:r>
            <a:r>
              <a:rPr lang="en-GB" dirty="0" smtClean="0"/>
              <a:t>is </a:t>
            </a:r>
          </a:p>
          <a:p>
            <a:pPr marL="0" indent="0">
              <a:buNone/>
            </a:pPr>
            <a:r>
              <a:rPr lang="en-GB" b="1" dirty="0" smtClean="0"/>
              <a:t>David X. Cohen</a:t>
            </a:r>
            <a:r>
              <a:rPr lang="en-GB" dirty="0" smtClean="0"/>
              <a:t>. He has a degree in physics, a masters in computer science and has published mathematical research papers on pancake sorting. </a:t>
            </a:r>
            <a:endParaRPr lang="en-GB" dirty="0"/>
          </a:p>
        </p:txBody>
      </p:sp>
      <p:pic>
        <p:nvPicPr>
          <p:cNvPr id="18434" name="Picture 2" descr="C:\Users\Simon\Documents\Simon working files\My-stuff\Simpsons\Science Museum Event\Fox pictures\DXC jar colou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52400"/>
            <a:ext cx="425386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18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4267200" cy="5821363"/>
          </a:xfrm>
        </p:spPr>
        <p:txBody>
          <a:bodyPr>
            <a:normAutofit/>
          </a:bodyPr>
          <a:lstStyle/>
          <a:p>
            <a:pPr marL="0" indent="0">
              <a:buNone/>
            </a:pPr>
            <a:r>
              <a:rPr lang="en-GB" dirty="0" smtClean="0"/>
              <a:t>You can find out the complete story of Fermat’s last theorem in Simon Singh’s book.</a:t>
            </a:r>
          </a:p>
          <a:p>
            <a:pPr marL="0" indent="0">
              <a:buNone/>
            </a:pPr>
            <a:endParaRPr lang="en-GB" dirty="0"/>
          </a:p>
          <a:p>
            <a:pPr marL="0" indent="0">
              <a:buNone/>
            </a:pPr>
            <a:r>
              <a:rPr lang="en-GB" dirty="0" smtClean="0"/>
              <a:t>Or you can watch his BBC film about Fermat’s last theorem on YouTube.</a:t>
            </a:r>
          </a:p>
          <a:p>
            <a:pPr marL="0" indent="0">
              <a:buNone/>
            </a:pPr>
            <a:r>
              <a:rPr lang="en-GB" sz="1600" dirty="0">
                <a:hlinkClick r:id="rId4"/>
              </a:rPr>
              <a:t>https://</a:t>
            </a:r>
            <a:r>
              <a:rPr lang="en-GB" sz="1600" dirty="0" smtClean="0">
                <a:hlinkClick r:id="rId4"/>
              </a:rPr>
              <a:t>www.youtube.com/watch?v=E7Bqx65liIE</a:t>
            </a:r>
            <a:r>
              <a:rPr lang="en-GB" sz="1600" dirty="0" smtClean="0"/>
              <a:t> </a:t>
            </a:r>
            <a:endParaRPr lang="en-GB"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758950705"/>
              </p:ext>
            </p:extLst>
          </p:nvPr>
        </p:nvGraphicFramePr>
        <p:xfrm>
          <a:off x="4800600" y="304800"/>
          <a:ext cx="3911600" cy="5545137"/>
        </p:xfrm>
        <a:graphic>
          <a:graphicData uri="http://schemas.openxmlformats.org/presentationml/2006/ole">
            <mc:AlternateContent xmlns:mc="http://schemas.openxmlformats.org/markup-compatibility/2006">
              <mc:Choice xmlns:v="urn:schemas-microsoft-com:vml" Requires="v">
                <p:oleObj spid="_x0000_s16450" name="Bitmap Image" r:id="rId5" imgW="6954221" imgH="9857143" progId="Paint.Picture">
                  <p:embed/>
                </p:oleObj>
              </mc:Choice>
              <mc:Fallback>
                <p:oleObj name="Bitmap Image" r:id="rId5" imgW="6954221" imgH="985714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04800"/>
                        <a:ext cx="3911600" cy="5545137"/>
                      </a:xfrm>
                      <a:prstGeom prst="rect">
                        <a:avLst/>
                      </a:prstGeom>
                      <a:noFill/>
                      <a:ln w="25400">
                        <a:solidFill>
                          <a:schemeClr val="tx1">
                            <a:alpha val="60000"/>
                          </a:schemeClr>
                        </a:solidFill>
                      </a:ln>
                      <a:effectLst/>
                    </p:spPr>
                  </p:pic>
                </p:oleObj>
              </mc:Fallback>
            </mc:AlternateContent>
          </a:graphicData>
        </a:graphic>
      </p:graphicFrame>
    </p:spTree>
    <p:extLst>
      <p:ext uri="{BB962C8B-B14F-4D97-AF65-F5344CB8AC3E}">
        <p14:creationId xmlns:p14="http://schemas.microsoft.com/office/powerpoint/2010/main" val="78593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Akbar" pitchFamily="2" charset="0"/>
              </a:rPr>
              <a:t>The Simpsons and their mathematical secrets </a:t>
            </a:r>
            <a:endParaRPr lang="en-GB" dirty="0">
              <a:latin typeface="Akbar" pitchFamily="2" charset="0"/>
            </a:endParaRPr>
          </a:p>
        </p:txBody>
      </p:sp>
      <p:sp>
        <p:nvSpPr>
          <p:cNvPr id="5" name="Content Placeholder 4"/>
          <p:cNvSpPr>
            <a:spLocks noGrp="1"/>
          </p:cNvSpPr>
          <p:nvPr>
            <p:ph idx="1"/>
          </p:nvPr>
        </p:nvSpPr>
        <p:spPr/>
        <p:txBody>
          <a:bodyPr/>
          <a:lstStyle/>
          <a:p>
            <a:endParaRPr lang="en-GB"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5" y="6010275"/>
            <a:ext cx="39719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3" y="4763"/>
            <a:ext cx="91344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533400" y="228600"/>
            <a:ext cx="3048000" cy="838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600" dirty="0" smtClean="0">
                <a:solidFill>
                  <a:srgbClr val="FF0000"/>
                </a:solidFill>
              </a:rPr>
              <a:t>These two Numberphile videos by Simon Singh are relevant to </a:t>
            </a:r>
          </a:p>
          <a:p>
            <a:pPr marL="0" indent="0" algn="ctr">
              <a:buFont typeface="Arial" pitchFamily="34" charset="0"/>
              <a:buNone/>
            </a:pPr>
            <a:r>
              <a:rPr lang="en-GB" sz="1600" dirty="0" smtClean="0">
                <a:solidFill>
                  <a:srgbClr val="FF0000"/>
                </a:solidFill>
              </a:rPr>
              <a:t>Fermat’s </a:t>
            </a:r>
            <a:r>
              <a:rPr lang="en-GB" sz="1600" dirty="0">
                <a:solidFill>
                  <a:srgbClr val="FF0000"/>
                </a:solidFill>
              </a:rPr>
              <a:t>l</a:t>
            </a:r>
            <a:r>
              <a:rPr lang="en-GB" sz="1600" dirty="0" smtClean="0">
                <a:solidFill>
                  <a:srgbClr val="FF0000"/>
                </a:solidFill>
              </a:rPr>
              <a:t>ast theorem &amp; </a:t>
            </a:r>
            <a:r>
              <a:rPr lang="en-GB" sz="1600" i="1" dirty="0" smtClean="0">
                <a:solidFill>
                  <a:srgbClr val="FF0000"/>
                </a:solidFill>
              </a:rPr>
              <a:t>The Simpsons </a:t>
            </a:r>
            <a:r>
              <a:rPr lang="en-GB" sz="1600" dirty="0" smtClean="0">
                <a:solidFill>
                  <a:srgbClr val="FF0000"/>
                </a:solidFill>
              </a:rPr>
              <a:t>and are available on YouTube.</a:t>
            </a:r>
            <a:endParaRPr lang="en-GB" sz="1600" dirty="0" smtClean="0"/>
          </a:p>
          <a:p>
            <a:pPr marL="0" indent="0" algn="ctr">
              <a:buFont typeface="Arial" pitchFamily="34" charset="0"/>
              <a:buNone/>
            </a:pPr>
            <a:endParaRPr lang="en-GB" sz="1600" dirty="0"/>
          </a:p>
        </p:txBody>
      </p:sp>
      <p:sp>
        <p:nvSpPr>
          <p:cNvPr id="3" name="TextBox 2"/>
          <p:cNvSpPr txBox="1"/>
          <p:nvPr/>
        </p:nvSpPr>
        <p:spPr>
          <a:xfrm>
            <a:off x="152400" y="1447800"/>
            <a:ext cx="3733800" cy="1123384"/>
          </a:xfrm>
          <a:prstGeom prst="rect">
            <a:avLst/>
          </a:prstGeom>
          <a:noFill/>
        </p:spPr>
        <p:txBody>
          <a:bodyPr wrap="square" rtlCol="0">
            <a:spAutoFit/>
          </a:bodyPr>
          <a:lstStyle/>
          <a:p>
            <a:r>
              <a:rPr lang="fr-FR" b="1" dirty="0"/>
              <a:t>Homer Simpson vs Pierre de </a:t>
            </a:r>
            <a:r>
              <a:rPr lang="fr-FR" b="1" dirty="0" smtClean="0"/>
              <a:t>Fermat</a:t>
            </a:r>
          </a:p>
          <a:p>
            <a:r>
              <a:rPr lang="fr-FR" sz="1300" dirty="0">
                <a:hlinkClick r:id="rId5"/>
              </a:rPr>
              <a:t>https://</a:t>
            </a:r>
            <a:r>
              <a:rPr lang="fr-FR" sz="1300" dirty="0" smtClean="0">
                <a:hlinkClick r:id="rId5"/>
              </a:rPr>
              <a:t>www.youtube.com/watch?v=ReOQ300AcSU</a:t>
            </a:r>
            <a:endParaRPr lang="fr-FR" sz="1300" dirty="0" smtClean="0"/>
          </a:p>
          <a:p>
            <a:endParaRPr lang="fr-FR" b="1" dirty="0"/>
          </a:p>
          <a:p>
            <a:endParaRPr lang="en-GB" dirty="0"/>
          </a:p>
        </p:txBody>
      </p:sp>
      <p:sp>
        <p:nvSpPr>
          <p:cNvPr id="8" name="TextBox 7"/>
          <p:cNvSpPr txBox="1"/>
          <p:nvPr/>
        </p:nvSpPr>
        <p:spPr>
          <a:xfrm>
            <a:off x="152400" y="3657600"/>
            <a:ext cx="3733800" cy="1123384"/>
          </a:xfrm>
          <a:prstGeom prst="rect">
            <a:avLst/>
          </a:prstGeom>
          <a:noFill/>
        </p:spPr>
        <p:txBody>
          <a:bodyPr wrap="square" rtlCol="0">
            <a:spAutoFit/>
          </a:bodyPr>
          <a:lstStyle/>
          <a:p>
            <a:pPr algn="ctr"/>
            <a:r>
              <a:rPr lang="fr-FR" b="1" dirty="0" err="1" smtClean="0"/>
              <a:t>Fermat’s</a:t>
            </a:r>
            <a:r>
              <a:rPr lang="fr-FR" b="1" dirty="0" smtClean="0"/>
              <a:t> Last </a:t>
            </a:r>
            <a:r>
              <a:rPr lang="fr-FR" b="1" dirty="0" err="1" smtClean="0"/>
              <a:t>Theorem</a:t>
            </a:r>
            <a:endParaRPr lang="fr-FR" b="1" dirty="0" smtClean="0"/>
          </a:p>
          <a:p>
            <a:r>
              <a:rPr lang="fr-FR" sz="1300" dirty="0">
                <a:hlinkClick r:id="rId6"/>
              </a:rPr>
              <a:t>https://</a:t>
            </a:r>
            <a:r>
              <a:rPr lang="fr-FR" sz="1300" dirty="0" smtClean="0">
                <a:hlinkClick r:id="rId6"/>
              </a:rPr>
              <a:t>www.youtube.com/watch?v=qiNcEguuFSA</a:t>
            </a:r>
            <a:r>
              <a:rPr lang="fr-FR" sz="1300" dirty="0" smtClean="0"/>
              <a:t> </a:t>
            </a:r>
          </a:p>
          <a:p>
            <a:endParaRPr lang="fr-FR" b="1" dirty="0"/>
          </a:p>
          <a:p>
            <a:endParaRPr lang="en-GB" dirty="0"/>
          </a:p>
        </p:txBody>
      </p:sp>
      <p:pic>
        <p:nvPicPr>
          <p:cNvPr id="17410" name="Picture 2">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2341" y="4273180"/>
            <a:ext cx="2610459" cy="157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a:hlinkClick r:id="rId5"/>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0" y="2076450"/>
            <a:ext cx="2623838"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05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Akbar" pitchFamily="2" charset="0"/>
              </a:rPr>
              <a:t>The Simpsons and their mathematical secrets </a:t>
            </a:r>
            <a:endParaRPr lang="en-GB" dirty="0">
              <a:latin typeface="Akbar" pitchFamily="2" charset="0"/>
            </a:endParaRPr>
          </a:p>
        </p:txBody>
      </p:sp>
      <p:sp>
        <p:nvSpPr>
          <p:cNvPr id="5" name="Content Placeholder 4"/>
          <p:cNvSpPr>
            <a:spLocks noGrp="1"/>
          </p:cNvSpPr>
          <p:nvPr>
            <p:ph idx="1"/>
          </p:nvPr>
        </p:nvSpPr>
        <p:spPr/>
        <p:txBody>
          <a:bodyPr/>
          <a:lstStyle/>
          <a:p>
            <a:endParaRPr lang="en-GB"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5" y="6010275"/>
            <a:ext cx="39719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3" y="4763"/>
            <a:ext cx="91344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304800" y="609600"/>
            <a:ext cx="3429000" cy="54006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solidFill>
                  <a:srgbClr val="FF0000"/>
                </a:solidFill>
              </a:rPr>
              <a:t>Legal Notice:</a:t>
            </a:r>
            <a:r>
              <a:rPr lang="en-GB" dirty="0" smtClean="0"/>
              <a:t> </a:t>
            </a:r>
            <a:r>
              <a:rPr lang="en-GB" i="1" dirty="0" smtClean="0"/>
              <a:t>The Simpsons</a:t>
            </a:r>
            <a:r>
              <a:rPr lang="en-GB" dirty="0" smtClean="0"/>
              <a:t> TM and copyright </a:t>
            </a:r>
            <a:r>
              <a:rPr lang="en-GB" u="sng" dirty="0" smtClean="0">
                <a:hlinkClick r:id="rId5"/>
              </a:rPr>
              <a:t>Twentieth Century Fox </a:t>
            </a:r>
            <a:r>
              <a:rPr lang="en-GB" dirty="0" smtClean="0"/>
              <a:t>and its related companies. This presentation is for educational use only. In offering this presentation, we note that we do not benefit financially in any way. The images on these pages were taken from episodes of </a:t>
            </a:r>
            <a:r>
              <a:rPr lang="en-GB" i="1" dirty="0" smtClean="0"/>
              <a:t>The Simpsons</a:t>
            </a:r>
            <a:r>
              <a:rPr lang="en-GB" dirty="0" smtClean="0"/>
              <a:t> that are copyrighted by Twentieth Century Fox. Please do not distribute image files, except for use in the classroom. </a:t>
            </a:r>
            <a:br>
              <a:rPr lang="en-GB" dirty="0" smtClean="0"/>
            </a:br>
            <a:r>
              <a:rPr lang="en-GB" dirty="0" smtClean="0"/>
              <a:t>Disclaimer: This presentation, and any content contained relating to </a:t>
            </a:r>
            <a:r>
              <a:rPr lang="en-GB" i="1" dirty="0" smtClean="0"/>
              <a:t>The Simpsons</a:t>
            </a:r>
            <a:r>
              <a:rPr lang="en-GB" dirty="0" smtClean="0"/>
              <a:t> are not specifically authorized by Fox.</a:t>
            </a:r>
          </a:p>
          <a:p>
            <a:pPr marL="0" indent="0">
              <a:buFont typeface="Arial" pitchFamily="34" charset="0"/>
              <a:buNone/>
            </a:pPr>
            <a:endParaRPr lang="en-GB" dirty="0"/>
          </a:p>
        </p:txBody>
      </p:sp>
    </p:spTree>
    <p:extLst>
      <p:ext uri="{BB962C8B-B14F-4D97-AF65-F5344CB8AC3E}">
        <p14:creationId xmlns:p14="http://schemas.microsoft.com/office/powerpoint/2010/main" val="403182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 </a:t>
            </a:r>
            <a:r>
              <a:rPr lang="en-GB" dirty="0">
                <a:latin typeface="Arial" panose="020B0604020202020204" pitchFamily="34" charset="0"/>
                <a:cs typeface="Arial" panose="020B0604020202020204" pitchFamily="34" charset="0"/>
              </a:rPr>
              <a:t>The Jumbo-Vision Scoreboard</a:t>
            </a:r>
            <a:r>
              <a:rPr lang="en-GB" dirty="0" smtClean="0"/>
              <a: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3447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 y="0"/>
            <a:ext cx="8991600" cy="990600"/>
          </a:xfrm>
        </p:spPr>
        <p:txBody>
          <a:bodyPr>
            <a:noAutofit/>
          </a:bodyPr>
          <a:lstStyle/>
          <a:p>
            <a:r>
              <a:rPr lang="en-GB" sz="3600" b="1" dirty="0" smtClean="0">
                <a:latin typeface="Akbar" pitchFamily="2" charset="0"/>
              </a:rPr>
              <a:t>Marge + Homer Turn a Couple Play </a:t>
            </a:r>
            <a:r>
              <a:rPr lang="en-GB" sz="2400" b="1" dirty="0" smtClean="0">
                <a:latin typeface="Akbar" pitchFamily="2" charset="0"/>
              </a:rPr>
              <a:t>(2006)</a:t>
            </a:r>
            <a:endParaRPr lang="en-GB" sz="2400" b="1" dirty="0">
              <a:latin typeface="Akbar" pitchFamily="2" charset="0"/>
            </a:endParaRPr>
          </a:p>
        </p:txBody>
      </p:sp>
      <p:cxnSp>
        <p:nvCxnSpPr>
          <p:cNvPr id="12" name="Straight Arrow Connector 11"/>
          <p:cNvCxnSpPr/>
          <p:nvPr/>
        </p:nvCxnSpPr>
        <p:spPr>
          <a:xfrm flipV="1">
            <a:off x="7924800" y="2743200"/>
            <a:ext cx="304800" cy="1752600"/>
          </a:xfrm>
          <a:prstGeom prst="straightConnector1">
            <a:avLst/>
          </a:prstGeom>
          <a:ln>
            <a:solidFill>
              <a:srgbClr val="FFCC00"/>
            </a:solidFill>
            <a:tailEnd type="arrow"/>
          </a:ln>
        </p:spPr>
        <p:style>
          <a:lnRef idx="3">
            <a:schemeClr val="accent3"/>
          </a:lnRef>
          <a:fillRef idx="0">
            <a:schemeClr val="accent3"/>
          </a:fillRef>
          <a:effectRef idx="2">
            <a:schemeClr val="accent3"/>
          </a:effectRef>
          <a:fontRef idx="minor">
            <a:schemeClr val="tx1"/>
          </a:fontRef>
        </p:style>
      </p:cxnSp>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2"/>
          <a:stretch/>
        </p:blipFill>
        <p:spPr bwMode="auto">
          <a:xfrm>
            <a:off x="609600" y="1076959"/>
            <a:ext cx="8072120" cy="563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76199"/>
            <a:ext cx="8763000" cy="86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776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 y="0"/>
            <a:ext cx="8991600" cy="990600"/>
          </a:xfrm>
        </p:spPr>
        <p:txBody>
          <a:bodyPr>
            <a:noAutofit/>
          </a:bodyPr>
          <a:lstStyle/>
          <a:p>
            <a:r>
              <a:rPr lang="en-GB" sz="3600" b="1" dirty="0" smtClean="0">
                <a:solidFill>
                  <a:srgbClr val="C00000"/>
                </a:solidFill>
                <a:latin typeface="Arial" panose="020B0604020202020204" pitchFamily="34" charset="0"/>
                <a:cs typeface="Arial" panose="020B0604020202020204" pitchFamily="34" charset="0"/>
              </a:rPr>
              <a:t>The Plot</a:t>
            </a:r>
            <a:endParaRPr lang="en-GB" sz="24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1" y="914400"/>
            <a:ext cx="2852056" cy="5791200"/>
          </a:xfrm>
        </p:spPr>
        <p:txBody>
          <a:bodyPr>
            <a:normAutofit/>
          </a:bodyPr>
          <a:lstStyle/>
          <a:p>
            <a:pPr marL="0" indent="0">
              <a:buNone/>
            </a:pPr>
            <a:r>
              <a:rPr lang="en-GB" sz="2000" dirty="0" smtClean="0">
                <a:latin typeface="Arial" panose="020B0604020202020204" pitchFamily="34" charset="0"/>
                <a:cs typeface="Arial" panose="020B0604020202020204" pitchFamily="34" charset="0"/>
              </a:rPr>
              <a:t>Tabitha </a:t>
            </a:r>
            <a:r>
              <a:rPr lang="en-GB" sz="2000" dirty="0" err="1" smtClean="0">
                <a:latin typeface="Arial" panose="020B0604020202020204" pitchFamily="34" charset="0"/>
                <a:cs typeface="Arial" panose="020B0604020202020204" pitchFamily="34" charset="0"/>
              </a:rPr>
              <a:t>Vixx</a:t>
            </a:r>
            <a:r>
              <a:rPr lang="en-GB" sz="2000" dirty="0" smtClean="0">
                <a:latin typeface="Arial" panose="020B0604020202020204" pitchFamily="34" charset="0"/>
                <a:cs typeface="Arial" panose="020B0604020202020204" pitchFamily="34" charset="0"/>
              </a:rPr>
              <a:t> is married </a:t>
            </a:r>
            <a:r>
              <a:rPr lang="en-GB" sz="2000" dirty="0">
                <a:latin typeface="Arial" panose="020B0604020202020204" pitchFamily="34" charset="0"/>
                <a:cs typeface="Arial" panose="020B0604020202020204" pitchFamily="34" charset="0"/>
              </a:rPr>
              <a:t>to baseball </a:t>
            </a:r>
            <a:r>
              <a:rPr lang="en-GB" sz="2000" dirty="0" smtClean="0">
                <a:latin typeface="Arial" panose="020B0604020202020204" pitchFamily="34" charset="0"/>
                <a:cs typeface="Arial" panose="020B0604020202020204" pitchFamily="34" charset="0"/>
              </a:rPr>
              <a:t>star Buck Mitchell. </a:t>
            </a:r>
            <a:r>
              <a:rPr lang="en-GB" sz="2000" dirty="0" err="1" smtClean="0">
                <a:latin typeface="Arial" panose="020B0604020202020204" pitchFamily="34" charset="0"/>
                <a:cs typeface="Arial" panose="020B0604020202020204" pitchFamily="34" charset="0"/>
              </a:rPr>
              <a:t>AfterHomer</a:t>
            </a:r>
            <a:r>
              <a:rPr lang="en-GB" sz="2000" dirty="0" smtClean="0">
                <a:latin typeface="Arial" panose="020B0604020202020204" pitchFamily="34" charset="0"/>
                <a:cs typeface="Arial" panose="020B0604020202020204" pitchFamily="34" charset="0"/>
              </a:rPr>
              <a:t> and Marge help the couple to repair their marriage, Tabitha appears on the giant stadium screen to declare her love for Buck.</a:t>
            </a:r>
          </a:p>
          <a:p>
            <a:pPr marL="0" indent="0">
              <a:buNone/>
            </a:pPr>
            <a:r>
              <a:rPr lang="en-GB" sz="2000" i="1" dirty="0" smtClean="0">
                <a:solidFill>
                  <a:srgbClr val="FF0000"/>
                </a:solidFill>
                <a:latin typeface="Arial" panose="020B0604020202020204" pitchFamily="34" charset="0"/>
                <a:cs typeface="Arial" panose="020B0604020202020204" pitchFamily="34" charset="0"/>
              </a:rPr>
              <a:t>At the same time, a question and three numbers appear on the screen. Were these numbers plucked out of the air or did the writers pick them for their mathematical qualities?</a:t>
            </a:r>
            <a:r>
              <a:rPr lang="en-GB" sz="2000" dirty="0" smtClean="0">
                <a:latin typeface="Arial" panose="020B0604020202020204" pitchFamily="34" charset="0"/>
                <a:cs typeface="Arial" panose="020B0604020202020204" pitchFamily="34" charset="0"/>
              </a:rPr>
              <a:t> </a:t>
            </a:r>
            <a:endParaRPr lang="en-GB" sz="2000" baseline="-250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7924800" y="2743200"/>
            <a:ext cx="304800" cy="1752600"/>
          </a:xfrm>
          <a:prstGeom prst="straightConnector1">
            <a:avLst/>
          </a:prstGeom>
          <a:ln>
            <a:solidFill>
              <a:srgbClr val="FFCC00"/>
            </a:solidFill>
            <a:tailEnd type="arrow"/>
          </a:ln>
        </p:spPr>
        <p:style>
          <a:lnRef idx="3">
            <a:schemeClr val="accent3"/>
          </a:lnRef>
          <a:fillRef idx="0">
            <a:schemeClr val="accent3"/>
          </a:fillRef>
          <a:effectRef idx="2">
            <a:schemeClr val="accent3"/>
          </a:effectRef>
          <a:fontRef idx="minor">
            <a:schemeClr val="tx1"/>
          </a:fontRef>
        </p:style>
      </p:cxn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28257" y="990600"/>
            <a:ext cx="6215743" cy="56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65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2590800" cy="5791200"/>
          </a:xfrm>
        </p:spPr>
        <p:txBody>
          <a:bodyPr>
            <a:normAutofit lnSpcReduction="10000"/>
          </a:bodyPr>
          <a:lstStyle/>
          <a:p>
            <a:r>
              <a:rPr lang="en-GB" dirty="0" smtClean="0">
                <a:latin typeface="Arial" panose="020B0604020202020204" pitchFamily="34" charset="0"/>
                <a:cs typeface="Arial" panose="020B0604020202020204" pitchFamily="34" charset="0"/>
              </a:rPr>
              <a:t>A prime</a:t>
            </a:r>
          </a:p>
          <a:p>
            <a:pPr marL="0" indent="0">
              <a:buNone/>
            </a:pPr>
            <a:endParaRPr lang="en-GB" dirty="0" smtClean="0">
              <a:latin typeface="Arial" panose="020B0604020202020204" pitchFamily="34" charset="0"/>
              <a:cs typeface="Arial" panose="020B0604020202020204" pitchFamily="34" charset="0"/>
            </a:endParaRPr>
          </a:p>
          <a:p>
            <a:r>
              <a:rPr lang="en-GB" dirty="0" err="1" smtClean="0">
                <a:latin typeface="Arial" panose="020B0604020202020204" pitchFamily="34" charset="0"/>
                <a:cs typeface="Arial" panose="020B0604020202020204" pitchFamily="34" charset="0"/>
              </a:rPr>
              <a:t>Mersenne</a:t>
            </a: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r>
              <a:rPr lang="en-GB" sz="6000" baseline="-25000" dirty="0" smtClean="0">
                <a:latin typeface="Arial" panose="020B0604020202020204" pitchFamily="34" charset="0"/>
                <a:cs typeface="Arial" panose="020B0604020202020204" pitchFamily="34" charset="0"/>
              </a:rPr>
              <a:t>2</a:t>
            </a:r>
            <a:r>
              <a:rPr lang="en-GB" i="1" baseline="30000" dirty="0" smtClean="0">
                <a:latin typeface="Arial" panose="020B0604020202020204" pitchFamily="34" charset="0"/>
                <a:cs typeface="Arial" panose="020B0604020202020204" pitchFamily="34" charset="0"/>
              </a:rPr>
              <a:t>p</a:t>
            </a:r>
            <a:r>
              <a:rPr lang="en-GB" baseline="30000" dirty="0" smtClean="0">
                <a:latin typeface="Arial" panose="020B0604020202020204" pitchFamily="34" charset="0"/>
                <a:cs typeface="Arial" panose="020B0604020202020204" pitchFamily="34" charset="0"/>
              </a:rPr>
              <a:t> </a:t>
            </a:r>
            <a:r>
              <a:rPr lang="en-GB" sz="6000" baseline="-25000" dirty="0" smtClean="0">
                <a:latin typeface="Arial" panose="020B0604020202020204" pitchFamily="34" charset="0"/>
                <a:cs typeface="Arial" panose="020B0604020202020204" pitchFamily="34" charset="0"/>
              </a:rPr>
              <a:t>– 1</a:t>
            </a:r>
          </a:p>
          <a:p>
            <a:endParaRPr lang="en-GB" sz="4000" baseline="-25000" dirty="0">
              <a:latin typeface="Arial" panose="020B0604020202020204" pitchFamily="34" charset="0"/>
              <a:cs typeface="Arial" panose="020B0604020202020204" pitchFamily="34" charset="0"/>
            </a:endParaRPr>
          </a:p>
          <a:p>
            <a:r>
              <a:rPr lang="en-GB" sz="6000" baseline="-25000" dirty="0" smtClean="0">
                <a:latin typeface="Arial" panose="020B0604020202020204" pitchFamily="34" charset="0"/>
                <a:cs typeface="Arial" panose="020B0604020202020204" pitchFamily="34" charset="0"/>
              </a:rPr>
              <a:t>2</a:t>
            </a:r>
            <a:r>
              <a:rPr lang="en-GB" baseline="30000" dirty="0" smtClean="0">
                <a:latin typeface="Arial" panose="020B0604020202020204" pitchFamily="34" charset="0"/>
                <a:cs typeface="Arial" panose="020B0604020202020204" pitchFamily="34" charset="0"/>
              </a:rPr>
              <a:t>13</a:t>
            </a:r>
            <a:r>
              <a:rPr lang="en-GB" sz="4000" baseline="30000" dirty="0" smtClean="0">
                <a:latin typeface="Arial" panose="020B0604020202020204" pitchFamily="34" charset="0"/>
                <a:cs typeface="Arial" panose="020B0604020202020204" pitchFamily="34" charset="0"/>
              </a:rPr>
              <a:t> </a:t>
            </a:r>
            <a:r>
              <a:rPr lang="en-GB" sz="6000" baseline="-25000" dirty="0">
                <a:latin typeface="Arial" panose="020B0604020202020204" pitchFamily="34" charset="0"/>
                <a:cs typeface="Arial" panose="020B0604020202020204" pitchFamily="34" charset="0"/>
              </a:rPr>
              <a:t>– </a:t>
            </a:r>
            <a:r>
              <a:rPr lang="en-GB" sz="6000" baseline="-25000" dirty="0" smtClean="0">
                <a:latin typeface="Arial" panose="020B0604020202020204" pitchFamily="34" charset="0"/>
                <a:cs typeface="Arial" panose="020B0604020202020204" pitchFamily="34" charset="0"/>
              </a:rPr>
              <a:t>1</a:t>
            </a:r>
            <a:endParaRPr lang="en-GB" sz="6000" baseline="-25000" dirty="0">
              <a:latin typeface="Arial" panose="020B0604020202020204" pitchFamily="34" charset="0"/>
              <a:cs typeface="Arial" panose="020B0604020202020204" pitchFamily="34" charset="0"/>
            </a:endParaRPr>
          </a:p>
          <a:p>
            <a:pPr marL="0" indent="0">
              <a:buNone/>
            </a:pPr>
            <a:r>
              <a:rPr lang="en-GB" sz="4000" baseline="-25000" dirty="0" smtClean="0">
                <a:latin typeface="Arial" panose="020B0604020202020204" pitchFamily="34" charset="0"/>
                <a:cs typeface="Arial" panose="020B0604020202020204" pitchFamily="34" charset="0"/>
              </a:rPr>
              <a:t> </a:t>
            </a:r>
          </a:p>
          <a:p>
            <a:r>
              <a:rPr lang="en-GB" sz="3000" dirty="0" smtClean="0">
                <a:latin typeface="Arial" panose="020B0604020202020204" pitchFamily="34" charset="0"/>
                <a:cs typeface="Arial" panose="020B0604020202020204" pitchFamily="34" charset="0"/>
              </a:rPr>
              <a:t>Ten largest primes are </a:t>
            </a:r>
            <a:r>
              <a:rPr lang="en-GB" sz="3000" dirty="0" err="1" smtClean="0">
                <a:latin typeface="Arial" panose="020B0604020202020204" pitchFamily="34" charset="0"/>
                <a:cs typeface="Arial" panose="020B0604020202020204" pitchFamily="34" charset="0"/>
              </a:rPr>
              <a:t>Mersenne</a:t>
            </a:r>
            <a:endParaRPr lang="en-GB" sz="3000" dirty="0" smtClean="0">
              <a:latin typeface="Arial" panose="020B0604020202020204" pitchFamily="34" charset="0"/>
              <a:cs typeface="Arial" panose="020B0604020202020204" pitchFamily="34" charset="0"/>
            </a:endParaRPr>
          </a:p>
          <a:p>
            <a:endParaRPr lang="en-GB" sz="4000" baseline="-250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7924800" y="2743200"/>
            <a:ext cx="304800" cy="1752600"/>
          </a:xfrm>
          <a:prstGeom prst="straightConnector1">
            <a:avLst/>
          </a:prstGeom>
          <a:ln>
            <a:solidFill>
              <a:srgbClr val="FFCC00"/>
            </a:solidFill>
            <a:tailEnd type="arrow"/>
          </a:ln>
        </p:spPr>
        <p:style>
          <a:lnRef idx="3">
            <a:schemeClr val="accent3"/>
          </a:lnRef>
          <a:fillRef idx="0">
            <a:schemeClr val="accent3"/>
          </a:fillRef>
          <a:effectRef idx="2">
            <a:schemeClr val="accent3"/>
          </a:effectRef>
          <a:fontRef idx="minor">
            <a:schemeClr val="tx1"/>
          </a:fontRef>
        </p:style>
      </p:cxn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28257" y="990600"/>
            <a:ext cx="6215743" cy="56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0"/>
            <a:ext cx="8229600" cy="1219200"/>
          </a:xfrm>
        </p:spPr>
        <p:txBody>
          <a:bodyPr>
            <a:normAutofit/>
          </a:bodyPr>
          <a:lstStyle/>
          <a:p>
            <a:r>
              <a:rPr lang="en-GB" sz="3600" b="1" dirty="0">
                <a:solidFill>
                  <a:srgbClr val="C00000"/>
                </a:solidFill>
                <a:latin typeface="Arial" panose="020B0604020202020204" pitchFamily="34" charset="0"/>
                <a:cs typeface="Arial" panose="020B0604020202020204" pitchFamily="34" charset="0"/>
              </a:rPr>
              <a:t>8,191</a:t>
            </a:r>
          </a:p>
        </p:txBody>
      </p:sp>
    </p:spTree>
    <p:extLst>
      <p:ext uri="{BB962C8B-B14F-4D97-AF65-F5344CB8AC3E}">
        <p14:creationId xmlns:p14="http://schemas.microsoft.com/office/powerpoint/2010/main" val="283516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 y="0"/>
            <a:ext cx="8991600" cy="990600"/>
          </a:xfrm>
        </p:spPr>
        <p:txBody>
          <a:bodyPr>
            <a:noAutofit/>
          </a:bodyPr>
          <a:lstStyle/>
          <a:p>
            <a:r>
              <a:rPr lang="en-GB" sz="3600" b="1" dirty="0" smtClean="0">
                <a:solidFill>
                  <a:srgbClr val="C00000"/>
                </a:solidFill>
                <a:latin typeface="Arial" panose="020B0604020202020204" pitchFamily="34" charset="0"/>
                <a:cs typeface="Arial" panose="020B0604020202020204" pitchFamily="34" charset="0"/>
              </a:rPr>
              <a:t>8,128</a:t>
            </a:r>
            <a:endParaRPr lang="en-GB" sz="24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599" y="914400"/>
            <a:ext cx="2699657" cy="5791200"/>
          </a:xfrm>
        </p:spPr>
        <p:txBody>
          <a:bodyPr>
            <a:normAutofit fontScale="92500" lnSpcReduction="10000"/>
          </a:bodyPr>
          <a:lstStyle/>
          <a:p>
            <a:r>
              <a:rPr lang="en-GB" dirty="0" smtClean="0">
                <a:latin typeface="Arial" panose="020B0604020202020204" pitchFamily="34" charset="0"/>
                <a:cs typeface="Arial" panose="020B0604020202020204" pitchFamily="34" charset="0"/>
              </a:rPr>
              <a:t>Perfect</a:t>
            </a:r>
          </a:p>
          <a:p>
            <a:pPr marL="0" indent="0">
              <a:buNone/>
            </a:pPr>
            <a:endParaRPr lang="en-GB" dirty="0" smtClean="0">
              <a:latin typeface="Arial" panose="020B0604020202020204" pitchFamily="34" charset="0"/>
              <a:cs typeface="Arial" panose="020B0604020202020204" pitchFamily="34" charset="0"/>
            </a:endParaRPr>
          </a:p>
          <a:p>
            <a:r>
              <a:rPr lang="en-GB" sz="3000" dirty="0" smtClean="0">
                <a:latin typeface="Arial" panose="020B0604020202020204" pitchFamily="34" charset="0"/>
                <a:cs typeface="Arial" panose="020B0604020202020204" pitchFamily="34" charset="0"/>
              </a:rPr>
              <a:t>6 = 3 +2+1</a:t>
            </a:r>
          </a:p>
          <a:p>
            <a:endParaRPr lang="en-GB" sz="4000" dirty="0">
              <a:latin typeface="Arial" panose="020B0604020202020204" pitchFamily="34" charset="0"/>
              <a:cs typeface="Arial" panose="020B0604020202020204" pitchFamily="34" charset="0"/>
            </a:endParaRPr>
          </a:p>
          <a:p>
            <a:r>
              <a:rPr lang="en-GB" sz="3000" dirty="0" smtClean="0">
                <a:latin typeface="Arial" panose="020B0604020202020204" pitchFamily="34" charset="0"/>
                <a:cs typeface="Arial" panose="020B0604020202020204" pitchFamily="34" charset="0"/>
              </a:rPr>
              <a:t>28 = 14 + 7 + 4 + 2 + 1</a:t>
            </a:r>
          </a:p>
          <a:p>
            <a:endParaRPr lang="en-GB" sz="3000" dirty="0">
              <a:latin typeface="Arial" panose="020B0604020202020204" pitchFamily="34" charset="0"/>
              <a:cs typeface="Arial" panose="020B0604020202020204" pitchFamily="34" charset="0"/>
            </a:endParaRPr>
          </a:p>
          <a:p>
            <a:r>
              <a:rPr lang="en-GB" sz="3000" dirty="0" smtClean="0">
                <a:latin typeface="Arial" panose="020B0604020202020204" pitchFamily="34" charset="0"/>
                <a:cs typeface="Arial" panose="020B0604020202020204" pitchFamily="34" charset="0"/>
              </a:rPr>
              <a:t>496</a:t>
            </a:r>
            <a:endParaRPr lang="en-GB" sz="3000" dirty="0">
              <a:latin typeface="Arial" panose="020B0604020202020204" pitchFamily="34" charset="0"/>
              <a:cs typeface="Arial" panose="020B0604020202020204" pitchFamily="34" charset="0"/>
            </a:endParaRPr>
          </a:p>
          <a:p>
            <a:pPr marL="0" indent="0">
              <a:buNone/>
            </a:pPr>
            <a:r>
              <a:rPr lang="en-GB" sz="4000" dirty="0" smtClean="0">
                <a:latin typeface="Arial" panose="020B0604020202020204" pitchFamily="34" charset="0"/>
                <a:cs typeface="Arial" panose="020B0604020202020204" pitchFamily="34" charset="0"/>
              </a:rPr>
              <a:t> </a:t>
            </a:r>
          </a:p>
          <a:p>
            <a:r>
              <a:rPr lang="en-GB" sz="2600" dirty="0" smtClean="0">
                <a:latin typeface="Arial" panose="020B0604020202020204" pitchFamily="34" charset="0"/>
                <a:cs typeface="Arial" panose="020B0604020202020204" pitchFamily="34" charset="0"/>
              </a:rPr>
              <a:t>Same no. of </a:t>
            </a:r>
            <a:r>
              <a:rPr lang="en-GB" sz="2600" dirty="0" err="1" smtClean="0">
                <a:latin typeface="Arial" panose="020B0604020202020204" pitchFamily="34" charset="0"/>
                <a:cs typeface="Arial" panose="020B0604020202020204" pitchFamily="34" charset="0"/>
              </a:rPr>
              <a:t>Mersennes</a:t>
            </a:r>
            <a:r>
              <a:rPr lang="en-GB" sz="2600" dirty="0" smtClean="0">
                <a:latin typeface="Arial" panose="020B0604020202020204" pitchFamily="34" charset="0"/>
                <a:cs typeface="Arial" panose="020B0604020202020204" pitchFamily="34" charset="0"/>
              </a:rPr>
              <a:t>  &amp; even perfects</a:t>
            </a:r>
          </a:p>
          <a:p>
            <a:endParaRPr lang="en-GB" sz="4000" baseline="-250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7924800" y="2743200"/>
            <a:ext cx="304800" cy="1752600"/>
          </a:xfrm>
          <a:prstGeom prst="straightConnector1">
            <a:avLst/>
          </a:prstGeom>
          <a:ln>
            <a:solidFill>
              <a:srgbClr val="FFCC00"/>
            </a:solidFill>
            <a:tailEnd type="arrow"/>
          </a:ln>
        </p:spPr>
        <p:style>
          <a:lnRef idx="3">
            <a:schemeClr val="accent3"/>
          </a:lnRef>
          <a:fillRef idx="0">
            <a:schemeClr val="accent3"/>
          </a:fillRef>
          <a:effectRef idx="2">
            <a:schemeClr val="accent3"/>
          </a:effectRef>
          <a:fontRef idx="minor">
            <a:schemeClr val="tx1"/>
          </a:fontRef>
        </p:style>
      </p:cxn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28257" y="990600"/>
            <a:ext cx="6215743" cy="56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89571" cy="990600"/>
          </a:xfrm>
        </p:spPr>
        <p:txBody>
          <a:bodyPr>
            <a:noAutofit/>
          </a:bodyPr>
          <a:lstStyle/>
          <a:p>
            <a:r>
              <a:rPr lang="en-GB" sz="3600" b="1" dirty="0">
                <a:solidFill>
                  <a:srgbClr val="C00000"/>
                </a:solidFill>
                <a:latin typeface="Arial" panose="020B0604020202020204" pitchFamily="34" charset="0"/>
                <a:cs typeface="Arial" panose="020B0604020202020204" pitchFamily="34" charset="0"/>
              </a:rPr>
              <a:t>8,208</a:t>
            </a:r>
          </a:p>
        </p:txBody>
      </p:sp>
      <p:sp>
        <p:nvSpPr>
          <p:cNvPr id="3" name="Content Placeholder 2"/>
          <p:cNvSpPr>
            <a:spLocks noGrp="1"/>
          </p:cNvSpPr>
          <p:nvPr>
            <p:ph idx="1"/>
          </p:nvPr>
        </p:nvSpPr>
        <p:spPr>
          <a:xfrm>
            <a:off x="152400" y="1066800"/>
            <a:ext cx="2895600" cy="5638800"/>
          </a:xfrm>
        </p:spPr>
        <p:txBody>
          <a:bodyPr>
            <a:normAutofit fontScale="92500" lnSpcReduction="10000"/>
          </a:bodyPr>
          <a:lstStyle/>
          <a:p>
            <a:pPr marL="0" indent="0">
              <a:buNone/>
            </a:pPr>
            <a:r>
              <a:rPr lang="en-GB" sz="3500" dirty="0" smtClean="0">
                <a:latin typeface="Arial" panose="020B0604020202020204" pitchFamily="34" charset="0"/>
                <a:cs typeface="Arial" panose="020B0604020202020204" pitchFamily="34" charset="0"/>
              </a:rPr>
              <a:t>8</a:t>
            </a:r>
            <a:r>
              <a:rPr lang="en-GB" sz="3500" baseline="30000" dirty="0" smtClean="0">
                <a:latin typeface="Arial" panose="020B0604020202020204" pitchFamily="34" charset="0"/>
                <a:cs typeface="Arial" panose="020B0604020202020204" pitchFamily="34" charset="0"/>
              </a:rPr>
              <a:t>4 </a:t>
            </a:r>
            <a:r>
              <a:rPr lang="en-GB" sz="3500" dirty="0" smtClean="0">
                <a:latin typeface="Arial" panose="020B0604020202020204" pitchFamily="34" charset="0"/>
                <a:cs typeface="Arial" panose="020B0604020202020204" pitchFamily="34" charset="0"/>
              </a:rPr>
              <a:t>+</a:t>
            </a:r>
            <a:r>
              <a:rPr lang="en-GB" sz="3500" baseline="-25000" dirty="0" smtClean="0">
                <a:latin typeface="Arial" panose="020B0604020202020204" pitchFamily="34" charset="0"/>
                <a:cs typeface="Arial" panose="020B0604020202020204" pitchFamily="34" charset="0"/>
              </a:rPr>
              <a:t> </a:t>
            </a:r>
            <a:r>
              <a:rPr lang="en-GB" sz="3500" dirty="0" smtClean="0">
                <a:latin typeface="Arial" panose="020B0604020202020204" pitchFamily="34" charset="0"/>
                <a:cs typeface="Arial" panose="020B0604020202020204" pitchFamily="34" charset="0"/>
              </a:rPr>
              <a:t>2</a:t>
            </a:r>
            <a:r>
              <a:rPr lang="en-GB" sz="3500" baseline="30000" dirty="0" smtClean="0">
                <a:latin typeface="Arial" panose="020B0604020202020204" pitchFamily="34" charset="0"/>
                <a:cs typeface="Arial" panose="020B0604020202020204" pitchFamily="34" charset="0"/>
              </a:rPr>
              <a:t>4 </a:t>
            </a:r>
            <a:r>
              <a:rPr lang="en-GB" sz="3500" dirty="0" smtClean="0">
                <a:latin typeface="Arial" panose="020B0604020202020204" pitchFamily="34" charset="0"/>
                <a:cs typeface="Arial" panose="020B0604020202020204" pitchFamily="34" charset="0"/>
              </a:rPr>
              <a:t>+</a:t>
            </a:r>
            <a:r>
              <a:rPr lang="en-GB" sz="3500" baseline="-25000" dirty="0" smtClean="0">
                <a:latin typeface="Arial" panose="020B0604020202020204" pitchFamily="34" charset="0"/>
                <a:cs typeface="Arial" panose="020B0604020202020204" pitchFamily="34" charset="0"/>
              </a:rPr>
              <a:t> </a:t>
            </a:r>
            <a:r>
              <a:rPr lang="en-GB" sz="3500" dirty="0" smtClean="0">
                <a:latin typeface="Arial" panose="020B0604020202020204" pitchFamily="34" charset="0"/>
                <a:cs typeface="Arial" panose="020B0604020202020204" pitchFamily="34" charset="0"/>
              </a:rPr>
              <a:t>0</a:t>
            </a:r>
            <a:r>
              <a:rPr lang="en-GB" sz="3500" baseline="30000" dirty="0" smtClean="0">
                <a:latin typeface="Arial" panose="020B0604020202020204" pitchFamily="34" charset="0"/>
                <a:cs typeface="Arial" panose="020B0604020202020204" pitchFamily="34" charset="0"/>
              </a:rPr>
              <a:t>4 </a:t>
            </a:r>
            <a:r>
              <a:rPr lang="en-GB" sz="3500" dirty="0" smtClean="0">
                <a:latin typeface="Arial" panose="020B0604020202020204" pitchFamily="34" charset="0"/>
                <a:cs typeface="Arial" panose="020B0604020202020204" pitchFamily="34" charset="0"/>
              </a:rPr>
              <a:t>+</a:t>
            </a:r>
            <a:r>
              <a:rPr lang="en-GB" sz="3500" baseline="-25000" dirty="0" smtClean="0">
                <a:latin typeface="Arial" panose="020B0604020202020204" pitchFamily="34" charset="0"/>
                <a:cs typeface="Arial" panose="020B0604020202020204" pitchFamily="34" charset="0"/>
              </a:rPr>
              <a:t> </a:t>
            </a:r>
            <a:r>
              <a:rPr lang="en-GB" sz="3500" dirty="0" smtClean="0">
                <a:latin typeface="Arial" panose="020B0604020202020204" pitchFamily="34" charset="0"/>
                <a:cs typeface="Arial" panose="020B0604020202020204" pitchFamily="34" charset="0"/>
              </a:rPr>
              <a:t>8</a:t>
            </a:r>
            <a:r>
              <a:rPr lang="en-GB" sz="3500" baseline="30000" dirty="0" smtClean="0">
                <a:latin typeface="Arial" panose="020B0604020202020204" pitchFamily="34" charset="0"/>
                <a:cs typeface="Arial" panose="020B0604020202020204" pitchFamily="34" charset="0"/>
              </a:rPr>
              <a:t>4</a:t>
            </a:r>
            <a:endParaRPr lang="en-GB" sz="3500" dirty="0" smtClean="0">
              <a:latin typeface="Arial" panose="020B0604020202020204" pitchFamily="34" charset="0"/>
              <a:cs typeface="Arial" panose="020B0604020202020204" pitchFamily="34" charset="0"/>
            </a:endParaRPr>
          </a:p>
          <a:p>
            <a:pPr marL="0" indent="0">
              <a:buNone/>
            </a:pPr>
            <a:r>
              <a:rPr lang="en-GB" sz="1900" dirty="0" smtClean="0">
                <a:solidFill>
                  <a:srgbClr val="FF0000"/>
                </a:solidFill>
                <a:latin typeface="Arial" panose="020B0604020202020204" pitchFamily="34" charset="0"/>
                <a:cs typeface="Arial" panose="020B0604020202020204" pitchFamily="34" charset="0"/>
              </a:rPr>
              <a:t>= 4,096 + 16 + 0 + 4,096</a:t>
            </a:r>
          </a:p>
          <a:p>
            <a:pPr marL="0" indent="0">
              <a:buNone/>
            </a:pPr>
            <a:r>
              <a:rPr lang="en-GB" sz="3500" dirty="0" smtClean="0">
                <a:latin typeface="Arial" panose="020B0604020202020204" pitchFamily="34" charset="0"/>
                <a:cs typeface="Arial" panose="020B0604020202020204" pitchFamily="34" charset="0"/>
              </a:rPr>
              <a:t>= 8,208</a:t>
            </a:r>
          </a:p>
          <a:p>
            <a:pPr marL="0" indent="0">
              <a:buNone/>
            </a:pPr>
            <a:endParaRPr lang="en-GB" sz="3500" dirty="0" smtClean="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371=3</a:t>
            </a:r>
            <a:r>
              <a:rPr lang="en-GB" sz="3000" baseline="30000" dirty="0" smtClean="0">
                <a:latin typeface="Arial" panose="020B0604020202020204" pitchFamily="34" charset="0"/>
                <a:cs typeface="Arial" panose="020B0604020202020204" pitchFamily="34" charset="0"/>
              </a:rPr>
              <a:t>3</a:t>
            </a:r>
            <a:r>
              <a:rPr lang="en-GB" sz="3000" dirty="0" smtClean="0">
                <a:latin typeface="Arial" panose="020B0604020202020204" pitchFamily="34" charset="0"/>
                <a:cs typeface="Arial" panose="020B0604020202020204" pitchFamily="34" charset="0"/>
              </a:rPr>
              <a:t>+7</a:t>
            </a:r>
            <a:r>
              <a:rPr lang="en-GB" sz="3000" baseline="30000" dirty="0" smtClean="0">
                <a:latin typeface="Arial" panose="020B0604020202020204" pitchFamily="34" charset="0"/>
                <a:cs typeface="Arial" panose="020B0604020202020204" pitchFamily="34" charset="0"/>
              </a:rPr>
              <a:t>3</a:t>
            </a:r>
            <a:r>
              <a:rPr lang="en-GB" sz="3000"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1</a:t>
            </a:r>
            <a:r>
              <a:rPr lang="en-GB" sz="3000" baseline="30000" dirty="0" smtClean="0">
                <a:latin typeface="Arial" panose="020B0604020202020204" pitchFamily="34" charset="0"/>
                <a:cs typeface="Arial" panose="020B0604020202020204" pitchFamily="34" charset="0"/>
              </a:rPr>
              <a:t>3</a:t>
            </a:r>
            <a:endParaRPr lang="en-GB" sz="30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r>
              <a:rPr lang="en-GB" sz="3500" dirty="0" smtClean="0">
                <a:latin typeface="Arial" panose="020B0604020202020204" pitchFamily="34" charset="0"/>
                <a:cs typeface="Arial" panose="020B0604020202020204" pitchFamily="34" charset="0"/>
              </a:rPr>
              <a:t>Narcissistic</a:t>
            </a:r>
          </a:p>
          <a:p>
            <a:pPr marL="0" indent="0">
              <a:buNone/>
            </a:pPr>
            <a:endParaRPr lang="en-GB" sz="3100" dirty="0" smtClean="0">
              <a:latin typeface="Arial" panose="020B0604020202020204" pitchFamily="34" charset="0"/>
              <a:cs typeface="Arial" panose="020B0604020202020204" pitchFamily="34" charset="0"/>
            </a:endParaRPr>
          </a:p>
          <a:p>
            <a:pPr marL="0" indent="0">
              <a:buNone/>
            </a:pPr>
            <a:r>
              <a:rPr lang="en-GB" sz="2800" dirty="0" smtClean="0">
                <a:latin typeface="Arial" panose="020B0604020202020204" pitchFamily="34" charset="0"/>
                <a:cs typeface="Arial" panose="020B0604020202020204" pitchFamily="34" charset="0"/>
              </a:rPr>
              <a:t>115,132,219,018,763,992,565,095,597,973,971,522,401</a:t>
            </a:r>
          </a:p>
          <a:p>
            <a:endParaRPr lang="en-GB" sz="31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7924800" y="2743200"/>
            <a:ext cx="304800" cy="1752600"/>
          </a:xfrm>
          <a:prstGeom prst="straightConnector1">
            <a:avLst/>
          </a:prstGeom>
          <a:ln>
            <a:solidFill>
              <a:srgbClr val="FFCC00"/>
            </a:solidFill>
            <a:tailEnd type="arrow"/>
          </a:ln>
        </p:spPr>
        <p:style>
          <a:lnRef idx="3">
            <a:schemeClr val="accent3"/>
          </a:lnRef>
          <a:fillRef idx="0">
            <a:schemeClr val="accent3"/>
          </a:fillRef>
          <a:effectRef idx="2">
            <a:schemeClr val="accent3"/>
          </a:effectRef>
          <a:fontRef idx="minor">
            <a:schemeClr val="tx1"/>
          </a:fontRef>
        </p:style>
      </p:cxn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28257" y="990600"/>
            <a:ext cx="6215743" cy="56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4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b="1" u="sng" dirty="0" smtClean="0"/>
              <a:t>For more mathematics…</a:t>
            </a:r>
            <a:endParaRPr lang="en-GB" b="1" u="sng" dirty="0"/>
          </a:p>
        </p:txBody>
      </p:sp>
      <p:sp>
        <p:nvSpPr>
          <p:cNvPr id="5" name="TextBox 4"/>
          <p:cNvSpPr txBox="1"/>
          <p:nvPr/>
        </p:nvSpPr>
        <p:spPr>
          <a:xfrm>
            <a:off x="304800" y="762000"/>
            <a:ext cx="8610600" cy="2308324"/>
          </a:xfrm>
          <a:prstGeom prst="rect">
            <a:avLst/>
          </a:prstGeom>
          <a:noFill/>
        </p:spPr>
        <p:txBody>
          <a:bodyPr wrap="square" rtlCol="0">
            <a:spAutoFit/>
          </a:bodyPr>
          <a:lstStyle/>
          <a:p>
            <a:pPr marL="571500" indent="-571500">
              <a:buFont typeface="Arial" charset="0"/>
              <a:buChar char="•"/>
            </a:pPr>
            <a:r>
              <a:rPr lang="en-GB" sz="3600" dirty="0" smtClean="0"/>
              <a:t>Read Martin Gardner’s great books</a:t>
            </a:r>
          </a:p>
          <a:p>
            <a:pPr marL="571500" indent="-571500">
              <a:buFont typeface="Arial" charset="0"/>
              <a:buChar char="•"/>
            </a:pPr>
            <a:r>
              <a:rPr lang="en-GB" sz="3600" dirty="0" smtClean="0"/>
              <a:t>Watch Vi Hart videos</a:t>
            </a:r>
          </a:p>
          <a:p>
            <a:pPr marL="571500" indent="-571500">
              <a:buFont typeface="Arial" charset="0"/>
              <a:buChar char="•"/>
            </a:pPr>
            <a:r>
              <a:rPr lang="en-GB" sz="3600" dirty="0" smtClean="0"/>
              <a:t>Watch </a:t>
            </a:r>
            <a:r>
              <a:rPr lang="en-GB" sz="3600" dirty="0" err="1" smtClean="0"/>
              <a:t>Numberphile</a:t>
            </a:r>
            <a:r>
              <a:rPr lang="en-GB" sz="3600" dirty="0" smtClean="0"/>
              <a:t> videos</a:t>
            </a:r>
          </a:p>
          <a:p>
            <a:pPr marL="571500" indent="-571500">
              <a:buFont typeface="Arial" charset="0"/>
              <a:buChar char="•"/>
            </a:pPr>
            <a:endParaRPr lang="en-GB" sz="3600" dirty="0"/>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60" y="2514600"/>
            <a:ext cx="4057650" cy="256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rcRect/>
          <a:stretch>
            <a:fillRect/>
          </a:stretch>
        </p:blipFill>
        <p:spPr bwMode="auto">
          <a:xfrm>
            <a:off x="5715000" y="2514599"/>
            <a:ext cx="3429000" cy="3231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4" name="Picture 6" descr="http://farm4.static.flickr.com/3205/2904231783_2a6a7ab7f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11042" y="3581400"/>
            <a:ext cx="1920088" cy="32766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67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Akbar" pitchFamily="2" charset="0"/>
              </a:rPr>
              <a:t>The Simpsons and their mathematical secrets </a:t>
            </a:r>
            <a:endParaRPr lang="en-GB" dirty="0">
              <a:latin typeface="Akbar" pitchFamily="2" charset="0"/>
            </a:endParaRPr>
          </a:p>
        </p:txBody>
      </p:sp>
      <p:sp>
        <p:nvSpPr>
          <p:cNvPr id="5" name="Content Placeholder 4"/>
          <p:cNvSpPr>
            <a:spLocks noGrp="1"/>
          </p:cNvSpPr>
          <p:nvPr>
            <p:ph idx="1"/>
          </p:nvPr>
        </p:nvSpPr>
        <p:spPr/>
        <p:txBody>
          <a:bodyPr/>
          <a:lstStyle/>
          <a:p>
            <a:endParaRPr lang="en-GB"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5" y="6010275"/>
            <a:ext cx="39719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3" y="4763"/>
            <a:ext cx="91344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2400" y="381000"/>
            <a:ext cx="3657600" cy="6001643"/>
          </a:xfrm>
          <a:prstGeom prst="rect">
            <a:avLst/>
          </a:prstGeom>
          <a:noFill/>
        </p:spPr>
        <p:txBody>
          <a:bodyPr wrap="square" rtlCol="0">
            <a:spAutoFit/>
          </a:bodyPr>
          <a:lstStyle/>
          <a:p>
            <a:pPr algn="ctr"/>
            <a:r>
              <a:rPr lang="en-GB" sz="1600" b="1" dirty="0" smtClean="0">
                <a:solidFill>
                  <a:srgbClr val="FF0000"/>
                </a:solidFill>
              </a:rPr>
              <a:t>Believe it or not, the </a:t>
            </a:r>
            <a:r>
              <a:rPr lang="en-GB" sz="1600" b="1" dirty="0">
                <a:solidFill>
                  <a:srgbClr val="FF0000"/>
                </a:solidFill>
              </a:rPr>
              <a:t>writers </a:t>
            </a:r>
            <a:r>
              <a:rPr lang="en-GB" sz="1600" b="1" dirty="0" smtClean="0">
                <a:solidFill>
                  <a:srgbClr val="FF0000"/>
                </a:solidFill>
              </a:rPr>
              <a:t>of </a:t>
            </a:r>
          </a:p>
          <a:p>
            <a:pPr algn="ctr"/>
            <a:r>
              <a:rPr lang="en-GB" sz="1600" b="1" i="1" dirty="0" smtClean="0">
                <a:solidFill>
                  <a:srgbClr val="FF0000"/>
                </a:solidFill>
              </a:rPr>
              <a:t>The Simpsons </a:t>
            </a:r>
            <a:r>
              <a:rPr lang="en-GB" sz="1600" b="1" dirty="0" smtClean="0">
                <a:solidFill>
                  <a:srgbClr val="FF0000"/>
                </a:solidFill>
              </a:rPr>
              <a:t>have been drip-feeding </a:t>
            </a:r>
            <a:r>
              <a:rPr lang="en-GB" sz="1600" b="1" dirty="0">
                <a:solidFill>
                  <a:srgbClr val="FF0000"/>
                </a:solidFill>
              </a:rPr>
              <a:t>morsels of </a:t>
            </a:r>
            <a:r>
              <a:rPr lang="en-GB" sz="1600" b="1" dirty="0" smtClean="0">
                <a:solidFill>
                  <a:srgbClr val="FF0000"/>
                </a:solidFill>
              </a:rPr>
              <a:t>mathematics </a:t>
            </a:r>
            <a:r>
              <a:rPr lang="en-GB" sz="1600" b="1" dirty="0">
                <a:solidFill>
                  <a:srgbClr val="FF0000"/>
                </a:solidFill>
              </a:rPr>
              <a:t>into the series over the last twenty-five years; indeed, there are so many mathematical references in </a:t>
            </a:r>
            <a:r>
              <a:rPr lang="en-GB" sz="1600" b="1" i="1" dirty="0">
                <a:solidFill>
                  <a:srgbClr val="FF0000"/>
                </a:solidFill>
              </a:rPr>
              <a:t>The </a:t>
            </a:r>
            <a:r>
              <a:rPr lang="en-GB" sz="1600" b="1" i="1" dirty="0" smtClean="0">
                <a:solidFill>
                  <a:srgbClr val="FF0000"/>
                </a:solidFill>
              </a:rPr>
              <a:t>Simpsons</a:t>
            </a:r>
            <a:r>
              <a:rPr lang="en-GB" sz="1600" b="1" dirty="0" smtClean="0">
                <a:solidFill>
                  <a:srgbClr val="FF0000"/>
                </a:solidFill>
              </a:rPr>
              <a:t> that </a:t>
            </a:r>
            <a:r>
              <a:rPr lang="en-GB" sz="1600" b="1" dirty="0">
                <a:solidFill>
                  <a:srgbClr val="FF0000"/>
                </a:solidFill>
              </a:rPr>
              <a:t>they could form the basis of an entire university course</a:t>
            </a:r>
            <a:r>
              <a:rPr lang="en-GB" sz="1600" b="1" dirty="0" smtClean="0">
                <a:solidFill>
                  <a:srgbClr val="FF0000"/>
                </a:solidFill>
              </a:rPr>
              <a:t>.</a:t>
            </a:r>
          </a:p>
          <a:p>
            <a:pPr algn="ctr"/>
            <a:endParaRPr lang="en-GB" sz="1600" b="1" dirty="0">
              <a:solidFill>
                <a:srgbClr val="FF0000"/>
              </a:solidFill>
            </a:endParaRPr>
          </a:p>
          <a:p>
            <a:pPr algn="ctr"/>
            <a:r>
              <a:rPr lang="en-GB" sz="1600" b="1" dirty="0">
                <a:solidFill>
                  <a:srgbClr val="FF0000"/>
                </a:solidFill>
              </a:rPr>
              <a:t>Using specific episodes as jumping off points - from 'Bart the Genius' to 'Treehouse of Horror VI' </a:t>
            </a:r>
            <a:r>
              <a:rPr lang="en-GB" sz="1600" b="1" dirty="0" smtClean="0">
                <a:solidFill>
                  <a:srgbClr val="FF0000"/>
                </a:solidFill>
              </a:rPr>
              <a:t>– this presentation reveals just some of the mathematics hidden in </a:t>
            </a:r>
            <a:r>
              <a:rPr lang="en-GB" sz="1600" b="1" i="1" dirty="0" smtClean="0">
                <a:solidFill>
                  <a:srgbClr val="FF0000"/>
                </a:solidFill>
              </a:rPr>
              <a:t>The Simpsons</a:t>
            </a:r>
            <a:r>
              <a:rPr lang="en-GB" sz="1600" b="1" dirty="0" smtClean="0">
                <a:solidFill>
                  <a:srgbClr val="FF0000"/>
                </a:solidFill>
              </a:rPr>
              <a:t>. </a:t>
            </a:r>
          </a:p>
          <a:p>
            <a:pPr algn="ctr"/>
            <a:endParaRPr lang="en-GB" sz="1600" b="1" dirty="0">
              <a:solidFill>
                <a:srgbClr val="FF0000"/>
              </a:solidFill>
            </a:endParaRPr>
          </a:p>
          <a:p>
            <a:pPr algn="ctr"/>
            <a:r>
              <a:rPr lang="en-GB" sz="1600" b="1" dirty="0" smtClean="0">
                <a:solidFill>
                  <a:srgbClr val="FF0000"/>
                </a:solidFill>
              </a:rPr>
              <a:t>You can find out more in </a:t>
            </a:r>
            <a:r>
              <a:rPr lang="en-GB" sz="1600" b="1" i="1" dirty="0" smtClean="0">
                <a:solidFill>
                  <a:srgbClr val="FF0000"/>
                </a:solidFill>
              </a:rPr>
              <a:t>The Simpsons and Their Mathematical Secrets</a:t>
            </a:r>
            <a:r>
              <a:rPr lang="en-GB" sz="1600" b="1" dirty="0" smtClean="0">
                <a:solidFill>
                  <a:srgbClr val="FF0000"/>
                </a:solidFill>
              </a:rPr>
              <a:t>, written by Simon Singh. His book introduces readers </a:t>
            </a:r>
            <a:r>
              <a:rPr lang="en-GB" sz="1600" b="1" dirty="0">
                <a:solidFill>
                  <a:srgbClr val="FF0000"/>
                </a:solidFill>
              </a:rPr>
              <a:t>to </a:t>
            </a:r>
            <a:r>
              <a:rPr lang="en-GB" sz="1600" b="1" i="1" dirty="0">
                <a:solidFill>
                  <a:srgbClr val="FF0000"/>
                </a:solidFill>
              </a:rPr>
              <a:t>The Simpsons</a:t>
            </a:r>
            <a:r>
              <a:rPr lang="en-GB" sz="1600" b="1" dirty="0">
                <a:solidFill>
                  <a:srgbClr val="FF0000"/>
                </a:solidFill>
              </a:rPr>
              <a:t>' brilliant writing team - the likes of </a:t>
            </a:r>
            <a:r>
              <a:rPr lang="en-GB" sz="1600" b="1" dirty="0" smtClean="0">
                <a:solidFill>
                  <a:srgbClr val="FF0000"/>
                </a:solidFill>
              </a:rPr>
              <a:t>David X. Cohen, Ken </a:t>
            </a:r>
            <a:r>
              <a:rPr lang="en-GB" sz="1600" b="1" dirty="0">
                <a:solidFill>
                  <a:srgbClr val="FF0000"/>
                </a:solidFill>
              </a:rPr>
              <a:t>Keeler, Al Jean, Jeff Westbrook, and Stewart Burns - who are not only comedy geniuses, but who also hold advanced degrees in mathematics. </a:t>
            </a:r>
          </a:p>
        </p:txBody>
      </p:sp>
    </p:spTree>
    <p:extLst>
      <p:ext uri="{BB962C8B-B14F-4D97-AF65-F5344CB8AC3E}">
        <p14:creationId xmlns:p14="http://schemas.microsoft.com/office/powerpoint/2010/main" val="403182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Introduction</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77806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5986" y="914400"/>
            <a:ext cx="7229475"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fontScale="90000"/>
          </a:bodyPr>
          <a:lstStyle/>
          <a:p>
            <a:r>
              <a:rPr lang="en-GB" dirty="0" smtClean="0">
                <a:latin typeface="Akbar" pitchFamily="2" charset="0"/>
              </a:rPr>
              <a:t>Bart the Genius (1990)</a:t>
            </a:r>
            <a:br>
              <a:rPr lang="en-GB" dirty="0" smtClean="0">
                <a:latin typeface="Akbar" pitchFamily="2" charset="0"/>
              </a:rPr>
            </a:br>
            <a:endParaRPr lang="en-GB" sz="3600" dirty="0">
              <a:latin typeface="Akbar" pitchFamily="2"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24447"/>
            <a:ext cx="72199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27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kbar" pitchFamily="2" charset="0"/>
              </a:rPr>
              <a:t>MoneyBART (2010)</a:t>
            </a:r>
            <a:endParaRPr lang="en-GB" dirty="0">
              <a:latin typeface="Akbar" pitchFamily="2" charset="0"/>
            </a:endParaRPr>
          </a:p>
        </p:txBody>
      </p:sp>
      <p:sp>
        <p:nvSpPr>
          <p:cNvPr id="3" name="Content Placeholder 2"/>
          <p:cNvSpPr>
            <a:spLocks noGrp="1"/>
          </p:cNvSpPr>
          <p:nvPr>
            <p:ph idx="1"/>
          </p:nvPr>
        </p:nvSpPr>
        <p:spPr/>
        <p:txBody>
          <a:bodyPr/>
          <a:lstStyle/>
          <a:p>
            <a:endParaRPr lang="en-GB" dirty="0"/>
          </a:p>
        </p:txBody>
      </p:sp>
      <p:pic>
        <p:nvPicPr>
          <p:cNvPr id="15362" name="Picture 2" descr="C:\Users\Simon\Documents\Simon working files\My-stuff\Simpsons\Pictures\Final Picture List\Picture File 4\6.1 Lisa in baseball dugout (FOX) FINAL.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447800"/>
            <a:ext cx="8804105" cy="4953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257800" y="1371600"/>
            <a:ext cx="3810000" cy="3124200"/>
            <a:chOff x="5257800" y="1371600"/>
            <a:chExt cx="3810000" cy="3124200"/>
          </a:xfrm>
        </p:grpSpPr>
        <p:sp>
          <p:nvSpPr>
            <p:cNvPr id="4" name="Rectangle 3"/>
            <p:cNvSpPr/>
            <p:nvPr/>
          </p:nvSpPr>
          <p:spPr>
            <a:xfrm>
              <a:off x="5257800" y="1371600"/>
              <a:ext cx="3810000" cy="13716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82307" y="1465804"/>
              <a:ext cx="35909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7924800" y="2743200"/>
              <a:ext cx="304800" cy="1752600"/>
            </a:xfrm>
            <a:prstGeom prst="straightConnector1">
              <a:avLst/>
            </a:prstGeom>
            <a:ln w="111125">
              <a:solidFill>
                <a:srgbClr val="FFCC00"/>
              </a:solidFill>
              <a:tailEnd type="arrow"/>
            </a:ln>
          </p:spPr>
          <p:style>
            <a:lnRef idx="3">
              <a:schemeClr val="accent3"/>
            </a:lnRef>
            <a:fillRef idx="0">
              <a:schemeClr val="accent3"/>
            </a:fillRef>
            <a:effectRef idx="2">
              <a:schemeClr val="accent3"/>
            </a:effectRef>
            <a:fontRef idx="minor">
              <a:schemeClr val="tx1"/>
            </a:fontRef>
          </p:style>
        </p:cxnSp>
      </p:grpSp>
      <p:pic>
        <p:nvPicPr>
          <p:cNvPr id="1331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95400" y="228600"/>
            <a:ext cx="5943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4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ir Issac Newt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214628"/>
            <a:ext cx="3810000" cy="528828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laughingsquid.com/wp-content/uploads/hawking-simpson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1214628"/>
            <a:ext cx="4351814" cy="528828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5" y="76201"/>
            <a:ext cx="8077200" cy="104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79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Fermat’s Last Theorem</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69827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anose="020B0604020202020204" pitchFamily="34" charset="0"/>
                <a:cs typeface="Arial" panose="020B0604020202020204" pitchFamily="34" charset="0"/>
              </a:rPr>
              <a:t>Wizard of Evergreen Terrace (1998)</a:t>
            </a:r>
            <a:endParaRPr lang="en-GB" sz="3600" dirty="0">
              <a:latin typeface="Arial" panose="020B0604020202020204" pitchFamily="34" charset="0"/>
              <a:cs typeface="Arial" panose="020B0604020202020204" pitchFamily="34" charset="0"/>
            </a:endParaRPr>
          </a:p>
        </p:txBody>
      </p:sp>
      <p:pic>
        <p:nvPicPr>
          <p:cNvPr id="5122" name="Picture 2" descr="C:\Documents and Settings\Simon Singh\My Documents\My Pictures\vlcsnap-1074056.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7250" y="1219200"/>
            <a:ext cx="7391400" cy="54368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6300" y="2887980"/>
            <a:ext cx="38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350" y="2667000"/>
            <a:ext cx="38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57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24724</TotalTime>
  <Words>1714</Words>
  <Application>Microsoft Office PowerPoint</Application>
  <PresentationFormat>On-screen Show (4:3)</PresentationFormat>
  <Paragraphs>165</Paragraphs>
  <Slides>26</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Akbar</vt:lpstr>
      <vt:lpstr>Arial</vt:lpstr>
      <vt:lpstr>Calibri</vt:lpstr>
      <vt:lpstr>Office Theme</vt:lpstr>
      <vt:lpstr>Bitmap Image</vt:lpstr>
      <vt:lpstr>The Simpsons and their mathematical secrets </vt:lpstr>
      <vt:lpstr>The Simpsons and their mathematical secrets </vt:lpstr>
      <vt:lpstr>The Simpsons and their mathematical secrets </vt:lpstr>
      <vt:lpstr>1. Introduction</vt:lpstr>
      <vt:lpstr>Bart the Genius (1990) </vt:lpstr>
      <vt:lpstr>MoneyBART (2010)</vt:lpstr>
      <vt:lpstr>PowerPoint Presentation</vt:lpstr>
      <vt:lpstr>2. Fermat’s Last Theorem</vt:lpstr>
      <vt:lpstr>Wizard of Evergreen Terrace (1998)</vt:lpstr>
      <vt:lpstr>Wizard of Evergreen Terrace (1998)</vt:lpstr>
      <vt:lpstr>Pythagoras’ equation has an infinite solutions x2  +  y2  =  z2  Fermat’s equations  have no solutions x3  +  y3  =  z3  x4  +  y4  =  z4 x5  +  y5  =  z5    :   xn  +  yn  =  zn       n, any number bigger than 2</vt:lpstr>
      <vt:lpstr>Wizard of Evergreen Terrace (1998)</vt:lpstr>
      <vt:lpstr>Wizard of Evergreen Terrace (1998)</vt:lpstr>
      <vt:lpstr>Treehouse of Horror VI (1995)</vt:lpstr>
      <vt:lpstr>PowerPoint Presentation</vt:lpstr>
      <vt:lpstr>PowerPoint Presentation</vt:lpstr>
      <vt:lpstr>PowerPoint Presentation</vt:lpstr>
      <vt:lpstr>PowerPoint Presentation</vt:lpstr>
      <vt:lpstr>The Simpsons and their mathematical secrets </vt:lpstr>
      <vt:lpstr>3. The Jumbo-Vision Scoreboard </vt:lpstr>
      <vt:lpstr>Marge + Homer Turn a Couple Play (2006)</vt:lpstr>
      <vt:lpstr>The Plot</vt:lpstr>
      <vt:lpstr>8,191</vt:lpstr>
      <vt:lpstr>8,128</vt:lpstr>
      <vt:lpstr>8,208</vt:lpstr>
      <vt:lpstr>For more mathematics…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Simpsons and their mathematical secrets</dc:title>
  <dc:creator>Simon Singh</dc:creator>
  <cp:lastModifiedBy>Simon Singh</cp:lastModifiedBy>
  <cp:revision>474</cp:revision>
  <dcterms:created xsi:type="dcterms:W3CDTF">2006-08-16T00:00:00Z</dcterms:created>
  <dcterms:modified xsi:type="dcterms:W3CDTF">2016-11-26T13:10:18Z</dcterms:modified>
</cp:coreProperties>
</file>